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0" r:id="rId5"/>
  </p:sldMasterIdLst>
  <p:notesMasterIdLst>
    <p:notesMasterId r:id="rId35"/>
  </p:notesMasterIdLst>
  <p:sldIdLst>
    <p:sldId id="256" r:id="rId6"/>
    <p:sldId id="269" r:id="rId7"/>
    <p:sldId id="272" r:id="rId8"/>
    <p:sldId id="324" r:id="rId9"/>
    <p:sldId id="276" r:id="rId10"/>
    <p:sldId id="325" r:id="rId11"/>
    <p:sldId id="286" r:id="rId12"/>
    <p:sldId id="281" r:id="rId13"/>
    <p:sldId id="260" r:id="rId14"/>
    <p:sldId id="270" r:id="rId15"/>
    <p:sldId id="279" r:id="rId16"/>
    <p:sldId id="284" r:id="rId17"/>
    <p:sldId id="343" r:id="rId18"/>
    <p:sldId id="327" r:id="rId19"/>
    <p:sldId id="315" r:id="rId20"/>
    <p:sldId id="316" r:id="rId21"/>
    <p:sldId id="337" r:id="rId22"/>
    <p:sldId id="292" r:id="rId23"/>
    <p:sldId id="293" r:id="rId24"/>
    <p:sldId id="294" r:id="rId25"/>
    <p:sldId id="295" r:id="rId26"/>
    <p:sldId id="277" r:id="rId27"/>
    <p:sldId id="296" r:id="rId28"/>
    <p:sldId id="297" r:id="rId29"/>
    <p:sldId id="298" r:id="rId30"/>
    <p:sldId id="275" r:id="rId31"/>
    <p:sldId id="341" r:id="rId32"/>
    <p:sldId id="306" r:id="rId33"/>
    <p:sldId id="345" r:id="rId34"/>
  </p:sldIdLst>
  <p:sldSz cx="24384000" cy="13716000"/>
  <p:notesSz cx="6858000" cy="9144000"/>
  <p:embeddedFontLst>
    <p:embeddedFont>
      <p:font typeface="AppleSDGothicNeoB00" panose="020B0600000101010101" charset="-127"/>
      <p:regular r:id="rId36"/>
    </p:embeddedFont>
    <p:embeddedFont>
      <p:font typeface="AppleSDGothicNeoM00" panose="020B0600000101010101" charset="-127"/>
      <p:regular r:id="rId37"/>
    </p:embeddedFont>
    <p:embeddedFont>
      <p:font typeface="Noto Sans KR" panose="020B0200000000000000" pitchFamily="50" charset="-127"/>
      <p:regular r:id="rId38"/>
      <p:bold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AEB"/>
    <a:srgbClr val="BABABA"/>
    <a:srgbClr val="3866D4"/>
    <a:srgbClr val="FFFFFF"/>
    <a:srgbClr val="004F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BE9863-1BB9-478F-9CA7-82390D97A7A1}" v="1" dt="2025-12-30T08:12:12.9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96" autoAdjust="0"/>
  </p:normalViewPr>
  <p:slideViewPr>
    <p:cSldViewPr snapToGrid="0">
      <p:cViewPr varScale="1">
        <p:scale>
          <a:sx n="33" d="100"/>
          <a:sy n="33" d="100"/>
        </p:scale>
        <p:origin x="504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20" Type="http://schemas.openxmlformats.org/officeDocument/2006/relationships/slide" Target="slides/slide15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철 정" userId="3b4eca219dd79c66" providerId="LiveId" clId="{4B2BC6B9-81FE-4061-BDAB-DBA8FF2D4E12}"/>
    <pc:docChg chg="undo custSel addSld delSld modSld">
      <pc:chgData name="민철 정" userId="3b4eca219dd79c66" providerId="LiveId" clId="{4B2BC6B9-81FE-4061-BDAB-DBA8FF2D4E12}" dt="2025-12-30T08:12:49.368" v="310" actId="20577"/>
      <pc:docMkLst>
        <pc:docMk/>
      </pc:docMkLst>
      <pc:sldChg chg="del">
        <pc:chgData name="민철 정" userId="3b4eca219dd79c66" providerId="LiveId" clId="{4B2BC6B9-81FE-4061-BDAB-DBA8FF2D4E12}" dt="2025-12-30T08:08:24.719" v="97" actId="47"/>
        <pc:sldMkLst>
          <pc:docMk/>
          <pc:sldMk cId="0" sldId="257"/>
        </pc:sldMkLst>
      </pc:sldChg>
      <pc:sldChg chg="del">
        <pc:chgData name="민철 정" userId="3b4eca219dd79c66" providerId="LiveId" clId="{4B2BC6B9-81FE-4061-BDAB-DBA8FF2D4E12}" dt="2025-12-30T08:08:25.951" v="98" actId="47"/>
        <pc:sldMkLst>
          <pc:docMk/>
          <pc:sldMk cId="0" sldId="258"/>
        </pc:sldMkLst>
      </pc:sldChg>
      <pc:sldChg chg="del">
        <pc:chgData name="민철 정" userId="3b4eca219dd79c66" providerId="LiveId" clId="{4B2BC6B9-81FE-4061-BDAB-DBA8FF2D4E12}" dt="2025-12-30T08:08:27.271" v="99" actId="47"/>
        <pc:sldMkLst>
          <pc:docMk/>
          <pc:sldMk cId="0" sldId="259"/>
        </pc:sldMkLst>
      </pc:sldChg>
      <pc:sldChg chg="del">
        <pc:chgData name="민철 정" userId="3b4eca219dd79c66" providerId="LiveId" clId="{4B2BC6B9-81FE-4061-BDAB-DBA8FF2D4E12}" dt="2025-12-30T08:07:40.793" v="91" actId="47"/>
        <pc:sldMkLst>
          <pc:docMk/>
          <pc:sldMk cId="0" sldId="261"/>
        </pc:sldMkLst>
      </pc:sldChg>
      <pc:sldChg chg="del">
        <pc:chgData name="민철 정" userId="3b4eca219dd79c66" providerId="LiveId" clId="{4B2BC6B9-81FE-4061-BDAB-DBA8FF2D4E12}" dt="2025-12-30T08:08:11.528" v="96" actId="47"/>
        <pc:sldMkLst>
          <pc:docMk/>
          <pc:sldMk cId="0" sldId="262"/>
        </pc:sldMkLst>
      </pc:sldChg>
      <pc:sldChg chg="del">
        <pc:chgData name="민철 정" userId="3b4eca219dd79c66" providerId="LiveId" clId="{4B2BC6B9-81FE-4061-BDAB-DBA8FF2D4E12}" dt="2025-12-30T08:08:09.166" v="94" actId="47"/>
        <pc:sldMkLst>
          <pc:docMk/>
          <pc:sldMk cId="4132495938" sldId="266"/>
        </pc:sldMkLst>
      </pc:sldChg>
      <pc:sldChg chg="del">
        <pc:chgData name="민철 정" userId="3b4eca219dd79c66" providerId="LiveId" clId="{4B2BC6B9-81FE-4061-BDAB-DBA8FF2D4E12}" dt="2025-12-30T08:08:10.149" v="95" actId="47"/>
        <pc:sldMkLst>
          <pc:docMk/>
          <pc:sldMk cId="3265521296" sldId="267"/>
        </pc:sldMkLst>
      </pc:sldChg>
      <pc:sldChg chg="del">
        <pc:chgData name="민철 정" userId="3b4eca219dd79c66" providerId="LiveId" clId="{4B2BC6B9-81FE-4061-BDAB-DBA8FF2D4E12}" dt="2025-12-30T08:11:13.088" v="173" actId="47"/>
        <pc:sldMkLst>
          <pc:docMk/>
          <pc:sldMk cId="1968243215" sldId="268"/>
        </pc:sldMkLst>
      </pc:sldChg>
      <pc:sldChg chg="del">
        <pc:chgData name="민철 정" userId="3b4eca219dd79c66" providerId="LiveId" clId="{4B2BC6B9-81FE-4061-BDAB-DBA8FF2D4E12}" dt="2025-12-30T08:07:38.351" v="89" actId="47"/>
        <pc:sldMkLst>
          <pc:docMk/>
          <pc:sldMk cId="2204773458" sldId="271"/>
        </pc:sldMkLst>
      </pc:sldChg>
      <pc:sldChg chg="del">
        <pc:chgData name="민철 정" userId="3b4eca219dd79c66" providerId="LiveId" clId="{4B2BC6B9-81FE-4061-BDAB-DBA8FF2D4E12}" dt="2025-12-30T08:08:28.630" v="100" actId="47"/>
        <pc:sldMkLst>
          <pc:docMk/>
          <pc:sldMk cId="3172973027" sldId="273"/>
        </pc:sldMkLst>
      </pc:sldChg>
      <pc:sldChg chg="del">
        <pc:chgData name="민철 정" userId="3b4eca219dd79c66" providerId="LiveId" clId="{4B2BC6B9-81FE-4061-BDAB-DBA8FF2D4E12}" dt="2025-12-30T08:08:37.311" v="101" actId="47"/>
        <pc:sldMkLst>
          <pc:docMk/>
          <pc:sldMk cId="4123435536" sldId="278"/>
        </pc:sldMkLst>
      </pc:sldChg>
      <pc:sldChg chg="del">
        <pc:chgData name="민철 정" userId="3b4eca219dd79c66" providerId="LiveId" clId="{4B2BC6B9-81FE-4061-BDAB-DBA8FF2D4E12}" dt="2025-12-30T08:07:42.086" v="92" actId="47"/>
        <pc:sldMkLst>
          <pc:docMk/>
          <pc:sldMk cId="0" sldId="288"/>
        </pc:sldMkLst>
      </pc:sldChg>
      <pc:sldChg chg="del">
        <pc:chgData name="민철 정" userId="3b4eca219dd79c66" providerId="LiveId" clId="{4B2BC6B9-81FE-4061-BDAB-DBA8FF2D4E12}" dt="2025-12-30T08:07:39.530" v="90" actId="47"/>
        <pc:sldMkLst>
          <pc:docMk/>
          <pc:sldMk cId="0" sldId="289"/>
        </pc:sldMkLst>
      </pc:sldChg>
      <pc:sldChg chg="del">
        <pc:chgData name="민철 정" userId="3b4eca219dd79c66" providerId="LiveId" clId="{4B2BC6B9-81FE-4061-BDAB-DBA8FF2D4E12}" dt="2025-12-30T08:07:36.500" v="88" actId="47"/>
        <pc:sldMkLst>
          <pc:docMk/>
          <pc:sldMk cId="1397027966" sldId="290"/>
        </pc:sldMkLst>
      </pc:sldChg>
      <pc:sldChg chg="del">
        <pc:chgData name="민철 정" userId="3b4eca219dd79c66" providerId="LiveId" clId="{4B2BC6B9-81FE-4061-BDAB-DBA8FF2D4E12}" dt="2025-12-30T08:11:13.832" v="174" actId="47"/>
        <pc:sldMkLst>
          <pc:docMk/>
          <pc:sldMk cId="647709345" sldId="307"/>
        </pc:sldMkLst>
      </pc:sldChg>
      <pc:sldChg chg="del">
        <pc:chgData name="민철 정" userId="3b4eca219dd79c66" providerId="LiveId" clId="{4B2BC6B9-81FE-4061-BDAB-DBA8FF2D4E12}" dt="2025-12-30T08:11:14.346" v="175" actId="47"/>
        <pc:sldMkLst>
          <pc:docMk/>
          <pc:sldMk cId="2180207338" sldId="308"/>
        </pc:sldMkLst>
      </pc:sldChg>
      <pc:sldChg chg="del">
        <pc:chgData name="민철 정" userId="3b4eca219dd79c66" providerId="LiveId" clId="{4B2BC6B9-81FE-4061-BDAB-DBA8FF2D4E12}" dt="2025-12-30T08:11:14.823" v="176" actId="47"/>
        <pc:sldMkLst>
          <pc:docMk/>
          <pc:sldMk cId="1431430379" sldId="309"/>
        </pc:sldMkLst>
      </pc:sldChg>
      <pc:sldChg chg="del">
        <pc:chgData name="민철 정" userId="3b4eca219dd79c66" providerId="LiveId" clId="{4B2BC6B9-81FE-4061-BDAB-DBA8FF2D4E12}" dt="2025-12-30T08:11:15.698" v="177" actId="47"/>
        <pc:sldMkLst>
          <pc:docMk/>
          <pc:sldMk cId="3869765142" sldId="310"/>
        </pc:sldMkLst>
      </pc:sldChg>
      <pc:sldChg chg="del">
        <pc:chgData name="민철 정" userId="3b4eca219dd79c66" providerId="LiveId" clId="{4B2BC6B9-81FE-4061-BDAB-DBA8FF2D4E12}" dt="2025-12-30T08:11:16.322" v="178" actId="47"/>
        <pc:sldMkLst>
          <pc:docMk/>
          <pc:sldMk cId="2666235975" sldId="311"/>
        </pc:sldMkLst>
      </pc:sldChg>
      <pc:sldChg chg="del">
        <pc:chgData name="민철 정" userId="3b4eca219dd79c66" providerId="LiveId" clId="{4B2BC6B9-81FE-4061-BDAB-DBA8FF2D4E12}" dt="2025-12-30T08:10:37.364" v="172" actId="47"/>
        <pc:sldMkLst>
          <pc:docMk/>
          <pc:sldMk cId="3195157562" sldId="312"/>
        </pc:sldMkLst>
      </pc:sldChg>
      <pc:sldChg chg="del">
        <pc:chgData name="민철 정" userId="3b4eca219dd79c66" providerId="LiveId" clId="{4B2BC6B9-81FE-4061-BDAB-DBA8FF2D4E12}" dt="2025-12-30T08:10:34.349" v="171" actId="47"/>
        <pc:sldMkLst>
          <pc:docMk/>
          <pc:sldMk cId="2944397715" sldId="313"/>
        </pc:sldMkLst>
      </pc:sldChg>
      <pc:sldChg chg="del">
        <pc:chgData name="민철 정" userId="3b4eca219dd79c66" providerId="LiveId" clId="{4B2BC6B9-81FE-4061-BDAB-DBA8FF2D4E12}" dt="2025-12-30T08:10:30.228" v="169" actId="47"/>
        <pc:sldMkLst>
          <pc:docMk/>
          <pc:sldMk cId="659309770" sldId="314"/>
        </pc:sldMkLst>
      </pc:sldChg>
      <pc:sldChg chg="del">
        <pc:chgData name="민철 정" userId="3b4eca219dd79c66" providerId="LiveId" clId="{4B2BC6B9-81FE-4061-BDAB-DBA8FF2D4E12}" dt="2025-12-30T08:11:59.817" v="187" actId="47"/>
        <pc:sldMkLst>
          <pc:docMk/>
          <pc:sldMk cId="2389988027" sldId="317"/>
        </pc:sldMkLst>
      </pc:sldChg>
      <pc:sldChg chg="del">
        <pc:chgData name="민철 정" userId="3b4eca219dd79c66" providerId="LiveId" clId="{4B2BC6B9-81FE-4061-BDAB-DBA8FF2D4E12}" dt="2025-12-30T08:12:01.332" v="188" actId="47"/>
        <pc:sldMkLst>
          <pc:docMk/>
          <pc:sldMk cId="1310371637" sldId="318"/>
        </pc:sldMkLst>
      </pc:sldChg>
      <pc:sldChg chg="del">
        <pc:chgData name="민철 정" userId="3b4eca219dd79c66" providerId="LiveId" clId="{4B2BC6B9-81FE-4061-BDAB-DBA8FF2D4E12}" dt="2025-12-30T08:11:55.659" v="185" actId="47"/>
        <pc:sldMkLst>
          <pc:docMk/>
          <pc:sldMk cId="2840500953" sldId="320"/>
        </pc:sldMkLst>
      </pc:sldChg>
      <pc:sldChg chg="del">
        <pc:chgData name="민철 정" userId="3b4eca219dd79c66" providerId="LiveId" clId="{4B2BC6B9-81FE-4061-BDAB-DBA8FF2D4E12}" dt="2025-12-30T08:12:02.714" v="189" actId="47"/>
        <pc:sldMkLst>
          <pc:docMk/>
          <pc:sldMk cId="1652583959" sldId="322"/>
        </pc:sldMkLst>
      </pc:sldChg>
      <pc:sldChg chg="del">
        <pc:chgData name="민철 정" userId="3b4eca219dd79c66" providerId="LiveId" clId="{4B2BC6B9-81FE-4061-BDAB-DBA8FF2D4E12}" dt="2025-12-30T08:10:11.805" v="168" actId="47"/>
        <pc:sldMkLst>
          <pc:docMk/>
          <pc:sldMk cId="840350805" sldId="323"/>
        </pc:sldMkLst>
      </pc:sldChg>
      <pc:sldChg chg="modSp mod">
        <pc:chgData name="민철 정" userId="3b4eca219dd79c66" providerId="LiveId" clId="{4B2BC6B9-81FE-4061-BDAB-DBA8FF2D4E12}" dt="2025-12-30T08:09:47.095" v="165" actId="20577"/>
        <pc:sldMkLst>
          <pc:docMk/>
          <pc:sldMk cId="1886667301" sldId="327"/>
        </pc:sldMkLst>
        <pc:spChg chg="mod">
          <ac:chgData name="민철 정" userId="3b4eca219dd79c66" providerId="LiveId" clId="{4B2BC6B9-81FE-4061-BDAB-DBA8FF2D4E12}" dt="2025-12-30T08:09:47.095" v="165" actId="20577"/>
          <ac:spMkLst>
            <pc:docMk/>
            <pc:sldMk cId="1886667301" sldId="327"/>
            <ac:spMk id="8" creationId="{27E2027F-22B2-AFBF-F9AD-2FF7A69E1394}"/>
          </ac:spMkLst>
        </pc:spChg>
      </pc:sldChg>
      <pc:sldChg chg="del">
        <pc:chgData name="민철 정" userId="3b4eca219dd79c66" providerId="LiveId" clId="{4B2BC6B9-81FE-4061-BDAB-DBA8FF2D4E12}" dt="2025-12-30T08:07:43.618" v="93" actId="47"/>
        <pc:sldMkLst>
          <pc:docMk/>
          <pc:sldMk cId="1379075197" sldId="329"/>
        </pc:sldMkLst>
      </pc:sldChg>
      <pc:sldChg chg="del">
        <pc:chgData name="민철 정" userId="3b4eca219dd79c66" providerId="LiveId" clId="{4B2BC6B9-81FE-4061-BDAB-DBA8FF2D4E12}" dt="2025-12-30T08:11:20.742" v="181" actId="47"/>
        <pc:sldMkLst>
          <pc:docMk/>
          <pc:sldMk cId="3353929703" sldId="335"/>
        </pc:sldMkLst>
      </pc:sldChg>
      <pc:sldChg chg="addSp delSp modSp mod">
        <pc:chgData name="민철 정" userId="3b4eca219dd79c66" providerId="LiveId" clId="{4B2BC6B9-81FE-4061-BDAB-DBA8FF2D4E12}" dt="2025-12-30T08:12:49.368" v="310" actId="20577"/>
        <pc:sldMkLst>
          <pc:docMk/>
          <pc:sldMk cId="1826415648" sldId="337"/>
        </pc:sldMkLst>
        <pc:spChg chg="add del mod">
          <ac:chgData name="민철 정" userId="3b4eca219dd79c66" providerId="LiveId" clId="{4B2BC6B9-81FE-4061-BDAB-DBA8FF2D4E12}" dt="2025-12-30T08:12:37.263" v="261" actId="47"/>
          <ac:spMkLst>
            <pc:docMk/>
            <pc:sldMk cId="1826415648" sldId="337"/>
            <ac:spMk id="5" creationId="{C0223EAD-24B0-4E7B-F73B-1111C56DACA6}"/>
          </ac:spMkLst>
        </pc:spChg>
        <pc:spChg chg="mod">
          <ac:chgData name="민철 정" userId="3b4eca219dd79c66" providerId="LiveId" clId="{4B2BC6B9-81FE-4061-BDAB-DBA8FF2D4E12}" dt="2025-12-30T08:12:49.368" v="310" actId="20577"/>
          <ac:spMkLst>
            <pc:docMk/>
            <pc:sldMk cId="1826415648" sldId="337"/>
            <ac:spMk id="8" creationId="{B905D460-6D7A-9C6F-9256-EBDE0E15BE30}"/>
          </ac:spMkLst>
        </pc:spChg>
        <pc:picChg chg="mod">
          <ac:chgData name="민철 정" userId="3b4eca219dd79c66" providerId="LiveId" clId="{4B2BC6B9-81FE-4061-BDAB-DBA8FF2D4E12}" dt="2025-12-30T08:12:17.560" v="194" actId="1076"/>
          <ac:picMkLst>
            <pc:docMk/>
            <pc:sldMk cId="1826415648" sldId="337"/>
            <ac:picMk id="2" creationId="{E1088501-4CF7-9ED4-8BE3-572628D4BB39}"/>
          </ac:picMkLst>
        </pc:picChg>
      </pc:sldChg>
      <pc:sldChg chg="del">
        <pc:chgData name="민철 정" userId="3b4eca219dd79c66" providerId="LiveId" clId="{4B2BC6B9-81FE-4061-BDAB-DBA8FF2D4E12}" dt="2025-12-30T08:12:03.937" v="190" actId="47"/>
        <pc:sldMkLst>
          <pc:docMk/>
          <pc:sldMk cId="2144071270" sldId="338"/>
        </pc:sldMkLst>
      </pc:sldChg>
      <pc:sldChg chg="del">
        <pc:chgData name="민철 정" userId="3b4eca219dd79c66" providerId="LiveId" clId="{4B2BC6B9-81FE-4061-BDAB-DBA8FF2D4E12}" dt="2025-12-30T08:11:57.704" v="186" actId="47"/>
        <pc:sldMkLst>
          <pc:docMk/>
          <pc:sldMk cId="1745254706" sldId="339"/>
        </pc:sldMkLst>
      </pc:sldChg>
      <pc:sldChg chg="del">
        <pc:chgData name="민철 정" userId="3b4eca219dd79c66" providerId="LiveId" clId="{4B2BC6B9-81FE-4061-BDAB-DBA8FF2D4E12}" dt="2025-12-30T08:11:21.770" v="182" actId="47"/>
        <pc:sldMkLst>
          <pc:docMk/>
          <pc:sldMk cId="4151592707" sldId="340"/>
        </pc:sldMkLst>
      </pc:sldChg>
      <pc:sldChg chg="modSp mod">
        <pc:chgData name="민철 정" userId="3b4eca219dd79c66" providerId="LiveId" clId="{4B2BC6B9-81FE-4061-BDAB-DBA8FF2D4E12}" dt="2025-12-30T08:11:25.421" v="184" actId="20577"/>
        <pc:sldMkLst>
          <pc:docMk/>
          <pc:sldMk cId="2781906229" sldId="341"/>
        </pc:sldMkLst>
        <pc:spChg chg="mod">
          <ac:chgData name="민철 정" userId="3b4eca219dd79c66" providerId="LiveId" clId="{4B2BC6B9-81FE-4061-BDAB-DBA8FF2D4E12}" dt="2025-12-30T08:11:25.421" v="184" actId="20577"/>
          <ac:spMkLst>
            <pc:docMk/>
            <pc:sldMk cId="2781906229" sldId="341"/>
            <ac:spMk id="8" creationId="{9298BCEF-5C4A-A320-554E-9AF3189DBD0A}"/>
          </ac:spMkLst>
        </pc:spChg>
      </pc:sldChg>
      <pc:sldChg chg="del">
        <pc:chgData name="민철 정" userId="3b4eca219dd79c66" providerId="LiveId" clId="{4B2BC6B9-81FE-4061-BDAB-DBA8FF2D4E12}" dt="2025-12-30T08:10:31.199" v="170" actId="47"/>
        <pc:sldMkLst>
          <pc:docMk/>
          <pc:sldMk cId="429493334" sldId="342"/>
        </pc:sldMkLst>
      </pc:sldChg>
      <pc:sldChg chg="add del">
        <pc:chgData name="민철 정" userId="3b4eca219dd79c66" providerId="LiveId" clId="{4B2BC6B9-81FE-4061-BDAB-DBA8FF2D4E12}" dt="2025-12-30T08:11:18.441" v="180" actId="47"/>
        <pc:sldMkLst>
          <pc:docMk/>
          <pc:sldMk cId="2824282093" sldId="3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fld id="{45D216E3-0C90-4C63-914C-19D81571C76B}" type="datetimeFigureOut">
              <a:rPr lang="ko-KR" altLang="en-US" smtClean="0"/>
              <a:pPr/>
              <a:t>2025-12-30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ppleSDGothicNeoM00" panose="02000503000000000000" pitchFamily="2" charset="-127"/>
                <a:ea typeface="AppleSDGothicNeoM00" panose="02000503000000000000" pitchFamily="2" charset="-127"/>
              </a:defRPr>
            </a:lvl1pPr>
          </a:lstStyle>
          <a:p>
            <a:fld id="{EE5C837A-6E61-4B94-9157-32ECBEAFC72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62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ppleSDGothicNeoM00" panose="02000503000000000000" pitchFamily="2" charset="-127"/>
        <a:ea typeface="AppleSDGothicNeoM00" panose="02000503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안녕하세요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팀은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인천공항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통합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스마트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로드투에어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팀입니다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반갑습니다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79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사용자는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시간효율중시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출장러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 err="1">
                <a:latin typeface="AppleSDGothicNeoM00"/>
                <a:ea typeface="AppleSDGothicNeoM00"/>
              </a:rPr>
              <a:t>케어안심형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여행자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 err="1">
                <a:latin typeface="AppleSDGothicNeoM00"/>
                <a:ea typeface="AppleSDGothicNeoM00"/>
              </a:rPr>
              <a:t>찍고공유하는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탐험가로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붙였고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이들이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어떤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불편함을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느낄지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어떤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서비스를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원할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구체화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보았습니다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267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시간효율중시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출장러는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바쁩니다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공항에서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직장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상사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부하직원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만나서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빨리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비행기타고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출국해야됩니다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비행기가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얼마나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지연되는지</a:t>
            </a:r>
            <a:r>
              <a:rPr lang="en-US" altLang="ko-KR" dirty="0">
                <a:latin typeface="AppleSDGothicNeoM00"/>
                <a:ea typeface="AppleSDGothicNeoM00"/>
              </a:rPr>
              <a:t>? </a:t>
            </a:r>
            <a:r>
              <a:rPr lang="ko-KR" altLang="en-US" dirty="0">
                <a:latin typeface="AppleSDGothicNeoM00"/>
                <a:ea typeface="AppleSDGothicNeoM00"/>
              </a:rPr>
              <a:t>집에서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공항까지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얼마나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걸리나요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주차장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자리남았나요를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궁금해합니다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케어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안심형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여행자는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아이나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노인과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동행합니다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혹은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시니어층의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사람들입니다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앱을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열어서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보이지도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않고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타자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치는것도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힘들고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애가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타자치는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없어집니다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그래서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말로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질문할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챗봇서비스를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도입하여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메뉴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안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찾아도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되고요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 err="1">
                <a:latin typeface="AppleSDGothicNeoM00"/>
                <a:ea typeface="AppleSDGothicNeoM00"/>
              </a:rPr>
              <a:t>챗봇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켜서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말로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하면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됩니다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이것도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힘들다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하면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파워비아이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대시보드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한장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인쇄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해서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공항가면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찍고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공유하는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탐험가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챗봇으로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맛집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어디야</a:t>
            </a:r>
            <a:r>
              <a:rPr lang="en-US" altLang="ko-KR" dirty="0">
                <a:latin typeface="AppleSDGothicNeoM00"/>
                <a:ea typeface="AppleSDGothicNeoM00"/>
              </a:rPr>
              <a:t>? </a:t>
            </a:r>
            <a:r>
              <a:rPr lang="ko-KR" altLang="en-US" dirty="0">
                <a:latin typeface="AppleSDGothicNeoM00"/>
                <a:ea typeface="AppleSDGothicNeoM00"/>
              </a:rPr>
              <a:t>포토존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어디야</a:t>
            </a:r>
            <a:r>
              <a:rPr lang="en-US" altLang="ko-KR" dirty="0">
                <a:latin typeface="AppleSDGothicNeoM00"/>
                <a:ea typeface="AppleSDGothicNeoM00"/>
              </a:rPr>
              <a:t>? </a:t>
            </a:r>
            <a:r>
              <a:rPr lang="ko-KR" altLang="en-US" dirty="0">
                <a:latin typeface="AppleSDGothicNeoM00"/>
                <a:ea typeface="AppleSDGothicNeoM00"/>
              </a:rPr>
              <a:t>물어보면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알려줍니다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중국어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영어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스페인어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불어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됩니다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편합니다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39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실제 회사라 생각하고, 서비스 내기 전에  '들어갈 돈이 </a:t>
            </a:r>
            <a:r>
              <a:rPr lang="ko-KR" altLang="en-US" dirty="0" err="1">
                <a:latin typeface="AppleSDGothicNeoM00"/>
                <a:ea typeface="AppleSDGothicNeoM00"/>
              </a:rPr>
              <a:t>이정도다'라는</a:t>
            </a:r>
            <a:r>
              <a:rPr lang="ko-KR" altLang="en-US" dirty="0">
                <a:latin typeface="AppleSDGothicNeoM00"/>
                <a:ea typeface="AppleSDGothicNeoM00"/>
              </a:rPr>
              <a:t> 걸 IT 운영팀이나 </a:t>
            </a:r>
            <a:r>
              <a:rPr lang="ko-KR" altLang="en-US" dirty="0" err="1">
                <a:latin typeface="AppleSDGothicNeoM00"/>
                <a:ea typeface="AppleSDGothicNeoM00"/>
              </a:rPr>
              <a:t>재무팀</a:t>
            </a:r>
            <a:r>
              <a:rPr lang="ko-KR" altLang="en-US" dirty="0">
                <a:latin typeface="AppleSDGothicNeoM00"/>
                <a:ea typeface="AppleSDGothicNeoM00"/>
              </a:rPr>
              <a:t> 같은 곳에 정보를 줘야 하니까 미리 만들어 본 건데요.</a:t>
            </a:r>
          </a:p>
          <a:p>
            <a:r>
              <a:rPr lang="ko-KR" altLang="en-US" dirty="0">
                <a:latin typeface="AppleSDGothicNeoM00"/>
                <a:ea typeface="AppleSDGothicNeoM00"/>
              </a:rPr>
              <a:t>기준은 월평균 인천공항 출국자 수 300만 명으로 잡았고, 이 중에서 초기 MVP 이용자는 0.5%일 거라고 가정했습니다.</a:t>
            </a:r>
          </a:p>
          <a:p>
            <a:r>
              <a:rPr lang="ko-KR" altLang="en-US" dirty="0">
                <a:latin typeface="AppleSDGothicNeoM00"/>
                <a:ea typeface="AppleSDGothicNeoM00"/>
              </a:rPr>
              <a:t>그리고 이걸 바탕으로 2개월, 6개월 12개월 후의 사용자 수, 리소스 사용량, 그리고 비용까지 다 정리하고 프로젝트를 시작했습니다.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4027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Calibri"/>
                <a:ea typeface="AppleSDGothicNeoM00"/>
                <a:cs typeface="Calibri"/>
              </a:rPr>
              <a:t>저희 서비스의 전체 파이프라인입니다.</a:t>
            </a:r>
          </a:p>
          <a:p>
            <a:r>
              <a:rPr lang="ko-KR" altLang="en-US" dirty="0">
                <a:latin typeface="Calibri"/>
                <a:ea typeface="AppleSDGothicNeoM00"/>
                <a:cs typeface="Calibri"/>
              </a:rPr>
              <a:t>저희는 출국장 혼잡도, 실시간 주차 현황과 같은 공항 데이터를 실시간으로 수집합니다.</a:t>
            </a:r>
          </a:p>
          <a:p>
            <a:r>
              <a:rPr lang="ko-KR" altLang="en-US" dirty="0">
                <a:latin typeface="Calibri"/>
                <a:ea typeface="AppleSDGothicNeoM00"/>
                <a:cs typeface="Calibri"/>
              </a:rPr>
              <a:t>이 데이터는 GPT-4.1 </a:t>
            </a:r>
            <a:r>
              <a:rPr lang="ko-KR" altLang="en-US" dirty="0" err="1">
                <a:latin typeface="Calibri"/>
                <a:ea typeface="AppleSDGothicNeoM00"/>
                <a:cs typeface="Calibri"/>
              </a:rPr>
              <a:t>챗봇</a:t>
            </a:r>
            <a:r>
              <a:rPr lang="ko-KR" altLang="en-US" dirty="0">
                <a:latin typeface="Calibri"/>
                <a:ea typeface="AppleSDGothicNeoM00"/>
                <a:cs typeface="Calibri"/>
              </a:rPr>
              <a:t> 엔진으로 전달되어 분석되고, 최종적으로 사용자는 ROAD 2 AIR 앱을 통해 가장 정확한 AI 맞춤형 공항정보를 </a:t>
            </a:r>
            <a:r>
              <a:rPr lang="ko-KR" altLang="en-US" dirty="0" err="1">
                <a:latin typeface="Calibri"/>
                <a:ea typeface="AppleSDGothicNeoM00"/>
                <a:cs typeface="Calibri"/>
              </a:rPr>
              <a:t>안내받게</a:t>
            </a:r>
            <a:r>
              <a:rPr lang="ko-KR" altLang="en-US" dirty="0">
                <a:latin typeface="Calibri"/>
                <a:ea typeface="AppleSDGothicNeoM00"/>
                <a:cs typeface="Calibri"/>
              </a:rPr>
              <a:t> 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771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다음은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과정에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67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우선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공공데이터포털을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총</a:t>
            </a:r>
            <a:r>
              <a:rPr lang="en-US" altLang="ko-KR">
                <a:latin typeface="AppleSDGothicNeoM00"/>
                <a:ea typeface="AppleSDGothicNeoM00"/>
              </a:rPr>
              <a:t> 5</a:t>
            </a:r>
            <a:r>
              <a:rPr lang="ko-KR" altLang="en-US">
                <a:latin typeface="AppleSDGothicNeoM00"/>
                <a:ea typeface="AppleSDGothicNeoM00"/>
              </a:rPr>
              <a:t>가지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수집하였습니다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항공편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정보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실시간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주차장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현황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환율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승객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상업시설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안내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특성과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변동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고려하여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다르게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설정했고</a:t>
            </a:r>
            <a:r>
              <a:rPr lang="en-US" altLang="ko-KR">
                <a:latin typeface="AppleSDGothicNeoM00"/>
                <a:ea typeface="AppleSDGothicNeoM00"/>
              </a:rPr>
              <a:t>, Azure Functions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활용해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자동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수집과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주기적인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실행을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효율적으로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관리하였습니다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r>
              <a:rPr lang="ko-KR" altLang="en-US">
                <a:latin typeface="AppleSDGothicNeoM00"/>
                <a:ea typeface="AppleSDGothicNeoM00"/>
              </a:rPr>
              <a:t>수집된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데이터는</a:t>
            </a:r>
            <a:r>
              <a:rPr lang="en-US" altLang="ko-KR">
                <a:latin typeface="AppleSDGothicNeoM00"/>
                <a:ea typeface="AppleSDGothicNeoM00"/>
              </a:rPr>
              <a:t> Event Hubs</a:t>
            </a:r>
            <a:r>
              <a:rPr lang="ko-KR" altLang="en-US">
                <a:latin typeface="AppleSDGothicNeoM00"/>
                <a:ea typeface="AppleSDGothicNeoM00"/>
              </a:rPr>
              <a:t>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통해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전송되어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후속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처리로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이어집니다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16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다음은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처리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흐름입니다</a:t>
            </a:r>
            <a:r>
              <a:rPr lang="en-US" altLang="ko-KR" dirty="0">
                <a:latin typeface="AppleSDGothicNeoM00"/>
                <a:ea typeface="AppleSDGothicNeoM00"/>
              </a:rPr>
              <a:t>. Event Hubs</a:t>
            </a:r>
            <a:r>
              <a:rPr lang="ko-KR" altLang="en-US" dirty="0">
                <a:latin typeface="AppleSDGothicNeoM00"/>
                <a:ea typeface="AppleSDGothicNeoM00"/>
              </a:rPr>
              <a:t>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모인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데이터는</a:t>
            </a:r>
            <a:r>
              <a:rPr lang="en-US" altLang="ko-KR" dirty="0">
                <a:latin typeface="AppleSDGothicNeoM00"/>
                <a:ea typeface="AppleSDGothicNeoM00"/>
              </a:rPr>
              <a:t> Stream Analytics</a:t>
            </a:r>
            <a:r>
              <a:rPr lang="ko-KR" altLang="en-US" dirty="0">
                <a:latin typeface="AppleSDGothicNeoM00"/>
                <a:ea typeface="AppleSDGothicNeoM00"/>
              </a:rPr>
              <a:t>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실시간으로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전처리되며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정제된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데이터는</a:t>
            </a:r>
            <a:r>
              <a:rPr lang="en-US" altLang="ko-KR" dirty="0">
                <a:latin typeface="AppleSDGothicNeoM00"/>
                <a:ea typeface="AppleSDGothicNeoM00"/>
              </a:rPr>
              <a:t> Cosmos DB</a:t>
            </a:r>
            <a:r>
              <a:rPr lang="ko-KR" altLang="en-US" dirty="0">
                <a:latin typeface="AppleSDGothicNeoM00"/>
                <a:ea typeface="AppleSDGothicNeoM00"/>
              </a:rPr>
              <a:t>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저장됩니다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r>
              <a:rPr lang="ko-KR" altLang="en-US" dirty="0">
                <a:latin typeface="AppleSDGothicNeoM00"/>
                <a:ea typeface="AppleSDGothicNeoM00"/>
              </a:rPr>
              <a:t>각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활용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목적에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따라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별도의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컨테이너에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보관되며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저장된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정보는</a:t>
            </a:r>
            <a:r>
              <a:rPr lang="en-US" altLang="ko-KR" dirty="0">
                <a:latin typeface="AppleSDGothicNeoM00"/>
                <a:ea typeface="AppleSDGothicNeoM00"/>
              </a:rPr>
              <a:t> Power BI</a:t>
            </a:r>
            <a:r>
              <a:rPr lang="ko-KR" altLang="en-US" dirty="0">
                <a:latin typeface="AppleSDGothicNeoM00"/>
                <a:ea typeface="AppleSDGothicNeoM00"/>
              </a:rPr>
              <a:t>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시각화되거나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정적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웹페이지와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연동되어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사용자에게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실시간으로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제공됩니다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882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지금부터</a:t>
            </a:r>
            <a:r>
              <a:rPr lang="en-US" altLang="ko-KR">
                <a:latin typeface="AppleSDGothicNeoM00"/>
                <a:ea typeface="AppleSDGothicNeoM00"/>
              </a:rPr>
              <a:t> 2</a:t>
            </a:r>
            <a:r>
              <a:rPr lang="ko-KR" altLang="en-US">
                <a:latin typeface="AppleSDGothicNeoM00"/>
                <a:ea typeface="AppleSDGothicNeoM00"/>
              </a:rPr>
              <a:t>번째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</a:t>
            </a:r>
            <a:r>
              <a:rPr lang="en-US" altLang="ko-KR">
                <a:latin typeface="AppleSDGothicNeoM00"/>
                <a:ea typeface="AppleSDGothicNeoM00"/>
              </a:rPr>
              <a:t> Power BI </a:t>
            </a:r>
            <a:r>
              <a:rPr lang="ko-KR" altLang="en-US">
                <a:latin typeface="AppleSDGothicNeoM00"/>
                <a:ea typeface="AppleSDGothicNeoM00"/>
              </a:rPr>
              <a:t>데이터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리포트를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발표하겠습니다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725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해당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서비스를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구현함에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다양한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문제에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부딪혔는데요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실시간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시각화를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구현하기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위해</a:t>
            </a:r>
            <a:r>
              <a:rPr lang="en-US" altLang="ko-KR" dirty="0">
                <a:latin typeface="AppleSDGothicNeoM00"/>
                <a:ea typeface="AppleSDGothicNeoM00"/>
              </a:rPr>
              <a:t> 4</a:t>
            </a:r>
            <a:r>
              <a:rPr lang="ko-KR" altLang="en-US" dirty="0">
                <a:latin typeface="AppleSDGothicNeoM00"/>
                <a:ea typeface="AppleSDGothicNeoM00"/>
              </a:rPr>
              <a:t>개의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테이블을</a:t>
            </a:r>
            <a:r>
              <a:rPr lang="en-US" altLang="ko-KR" dirty="0">
                <a:latin typeface="AppleSDGothicNeoM00"/>
                <a:ea typeface="AppleSDGothicNeoM00"/>
              </a:rPr>
              <a:t> Power BI </a:t>
            </a:r>
            <a:r>
              <a:rPr lang="ko-KR" altLang="en-US" dirty="0">
                <a:latin typeface="AppleSDGothicNeoM00"/>
                <a:ea typeface="AppleSDGothicNeoM00"/>
              </a:rPr>
              <a:t>의미체계로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사용했지만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방법의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경우</a:t>
            </a:r>
            <a:r>
              <a:rPr lang="en-US" altLang="ko-KR" dirty="0">
                <a:latin typeface="AppleSDGothicNeoM00"/>
                <a:ea typeface="AppleSDGothicNeoM00"/>
              </a:rPr>
              <a:t> Power BI Direct Query</a:t>
            </a:r>
            <a:r>
              <a:rPr lang="ko-KR" altLang="en-US" dirty="0">
                <a:latin typeface="AppleSDGothicNeoM00"/>
                <a:ea typeface="AppleSDGothicNeoM00"/>
              </a:rPr>
              <a:t>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비활성화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되었습니다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19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그래서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저희는</a:t>
            </a:r>
            <a:r>
              <a:rPr lang="en-US" altLang="ko-KR" dirty="0">
                <a:latin typeface="AppleSDGothicNeoM00"/>
                <a:ea typeface="AppleSDGothicNeoM00"/>
              </a:rPr>
              <a:t> 4</a:t>
            </a:r>
            <a:r>
              <a:rPr lang="ko-KR" altLang="en-US" dirty="0">
                <a:latin typeface="AppleSDGothicNeoM00"/>
                <a:ea typeface="AppleSDGothicNeoM00"/>
              </a:rPr>
              <a:t>개의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테이블을</a:t>
            </a:r>
            <a:r>
              <a:rPr lang="en-US" altLang="ko-KR" dirty="0">
                <a:latin typeface="AppleSDGothicNeoM00"/>
                <a:ea typeface="AppleSDGothicNeoM00"/>
              </a:rPr>
              <a:t> 1</a:t>
            </a:r>
            <a:r>
              <a:rPr lang="ko-KR" altLang="en-US" dirty="0">
                <a:latin typeface="AppleSDGothicNeoM00"/>
                <a:ea typeface="AppleSDGothicNeoM00"/>
              </a:rPr>
              <a:t>개의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테이블로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병합하여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하기로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했고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과정에서</a:t>
            </a:r>
            <a:r>
              <a:rPr lang="en-US" altLang="ko-KR" dirty="0">
                <a:latin typeface="AppleSDGothicNeoM00"/>
                <a:ea typeface="AppleSDGothicNeoM00"/>
              </a:rPr>
              <a:t> Cosmos DB</a:t>
            </a:r>
            <a:r>
              <a:rPr lang="ko-KR" altLang="en-US" dirty="0">
                <a:latin typeface="AppleSDGothicNeoM00"/>
                <a:ea typeface="AppleSDGothicNeoM00"/>
              </a:rPr>
              <a:t>와</a:t>
            </a:r>
            <a:r>
              <a:rPr lang="en-US" altLang="ko-KR" dirty="0">
                <a:latin typeface="AppleSDGothicNeoM00"/>
                <a:ea typeface="AppleSDGothicNeoM00"/>
              </a:rPr>
              <a:t> Azure SQL DB</a:t>
            </a:r>
            <a:r>
              <a:rPr lang="ko-KR" altLang="en-US" dirty="0">
                <a:latin typeface="AppleSDGothicNeoM00"/>
                <a:ea typeface="AppleSDGothicNeoM00"/>
              </a:rPr>
              <a:t>라는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선택지가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실시간성이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중요한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만큼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처리속도가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빠르고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갑작스런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사용량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증가에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대응성도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좋은</a:t>
            </a:r>
            <a:r>
              <a:rPr lang="en-US" altLang="ko-KR" dirty="0">
                <a:latin typeface="AppleSDGothicNeoM00"/>
                <a:ea typeface="AppleSDGothicNeoM00"/>
              </a:rPr>
              <a:t> Cosmos DB</a:t>
            </a:r>
            <a:r>
              <a:rPr lang="ko-KR" altLang="en-US" dirty="0">
                <a:latin typeface="AppleSDGothicNeoM00"/>
                <a:ea typeface="AppleSDGothicNeoM00"/>
              </a:rPr>
              <a:t>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선택했습니다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84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공항에서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오래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기다렸던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경험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있으신가요</a:t>
            </a:r>
            <a:r>
              <a:rPr lang="en-US" altLang="ko-KR">
                <a:latin typeface="AppleSDGothicNeoM00"/>
                <a:ea typeface="AppleSDGothicNeoM00"/>
              </a:rPr>
              <a:t>? </a:t>
            </a:r>
            <a:r>
              <a:rPr lang="ko-KR" altLang="en-US">
                <a:latin typeface="AppleSDGothicNeoM00"/>
                <a:ea typeface="AppleSDGothicNeoM00"/>
              </a:rPr>
              <a:t>예측할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없었던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기다림에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당황하지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않으셨나요</a:t>
            </a:r>
            <a:r>
              <a:rPr lang="en-US" altLang="ko-KR">
                <a:latin typeface="AppleSDGothicNeoM00"/>
                <a:ea typeface="AppleSDGothicNeoM00"/>
              </a:rPr>
              <a:t>?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127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데이터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파이프라인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입니다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 err="1">
                <a:latin typeface="AppleSDGothicNeoM00"/>
                <a:ea typeface="AppleSDGothicNeoM00"/>
              </a:rPr>
              <a:t>펑션앱을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수집된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데이터는</a:t>
            </a:r>
            <a:r>
              <a:rPr lang="en-US" altLang="ko-KR" dirty="0">
                <a:latin typeface="AppleSDGothicNeoM00"/>
                <a:ea typeface="AppleSDGothicNeoM00"/>
              </a:rPr>
              <a:t> Event Hub</a:t>
            </a:r>
            <a:r>
              <a:rPr lang="ko-KR" altLang="en-US" dirty="0">
                <a:latin typeface="AppleSDGothicNeoM00"/>
                <a:ea typeface="AppleSDGothicNeoM00"/>
              </a:rPr>
              <a:t>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통해</a:t>
            </a:r>
            <a:r>
              <a:rPr lang="en-US" altLang="ko-KR" dirty="0">
                <a:latin typeface="AppleSDGothicNeoM00"/>
                <a:ea typeface="AppleSDGothicNeoM00"/>
              </a:rPr>
              <a:t> Azure Stream Analytics</a:t>
            </a:r>
            <a:r>
              <a:rPr lang="ko-KR" altLang="en-US" dirty="0">
                <a:latin typeface="AppleSDGothicNeoM00"/>
                <a:ea typeface="AppleSDGothicNeoM00"/>
              </a:rPr>
              <a:t>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입력으로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들어오고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쿼리를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전처리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및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테이블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병합을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거쳐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출력으로</a:t>
            </a:r>
            <a:r>
              <a:rPr lang="en-US" altLang="ko-KR" dirty="0">
                <a:latin typeface="AppleSDGothicNeoM00"/>
                <a:ea typeface="AppleSDGothicNeoM00"/>
              </a:rPr>
              <a:t> Cosmos DB</a:t>
            </a:r>
            <a:r>
              <a:rPr lang="ko-KR" altLang="en-US" dirty="0">
                <a:latin typeface="AppleSDGothicNeoM00"/>
                <a:ea typeface="AppleSDGothicNeoM00"/>
              </a:rPr>
              <a:t>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저장합니다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5850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SDGothicNeoM00"/>
                <a:ea typeface="AppleSDGothicNeoM00"/>
              </a:rPr>
              <a:t>Cosmos DB</a:t>
            </a:r>
            <a:r>
              <a:rPr lang="ko-KR" altLang="en-US" dirty="0">
                <a:latin typeface="AppleSDGothicNeoM00"/>
                <a:ea typeface="AppleSDGothicNeoM00"/>
              </a:rPr>
              <a:t>에는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이런</a:t>
            </a:r>
            <a:r>
              <a:rPr lang="en-US" altLang="ko-KR" dirty="0">
                <a:latin typeface="AppleSDGothicNeoM00"/>
                <a:ea typeface="AppleSDGothicNeoM00"/>
              </a:rPr>
              <a:t> JSON </a:t>
            </a:r>
            <a:r>
              <a:rPr lang="ko-KR" altLang="en-US" dirty="0">
                <a:latin typeface="AppleSDGothicNeoM00"/>
                <a:ea typeface="AppleSDGothicNeoM00"/>
              </a:rPr>
              <a:t>형태로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저장되고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해당</a:t>
            </a:r>
            <a:r>
              <a:rPr lang="en-US" altLang="ko-KR" dirty="0">
                <a:latin typeface="AppleSDGothicNeoM00"/>
                <a:ea typeface="AppleSDGothicNeoM00"/>
              </a:rPr>
              <a:t> DB</a:t>
            </a:r>
            <a:r>
              <a:rPr lang="ko-KR" altLang="en-US" dirty="0">
                <a:latin typeface="AppleSDGothicNeoM00"/>
                <a:ea typeface="AppleSDGothicNeoM00"/>
              </a:rPr>
              <a:t>를</a:t>
            </a:r>
            <a:r>
              <a:rPr lang="en-US" altLang="ko-KR" dirty="0">
                <a:latin typeface="AppleSDGothicNeoM00"/>
                <a:ea typeface="AppleSDGothicNeoM00"/>
              </a:rPr>
              <a:t> Power BI</a:t>
            </a:r>
            <a:r>
              <a:rPr lang="ko-KR" altLang="en-US" dirty="0">
                <a:latin typeface="AppleSDGothicNeoM00"/>
                <a:ea typeface="AppleSDGothicNeoM00"/>
              </a:rPr>
              <a:t>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직접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연동하여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실시간성을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확보할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이후엔</a:t>
            </a:r>
            <a:r>
              <a:rPr lang="en-US" altLang="ko-KR" dirty="0">
                <a:latin typeface="AppleSDGothicNeoM00"/>
                <a:ea typeface="AppleSDGothicNeoM00"/>
              </a:rPr>
              <a:t> Power BI </a:t>
            </a:r>
            <a:r>
              <a:rPr lang="ko-KR" altLang="en-US" dirty="0">
                <a:latin typeface="AppleSDGothicNeoM00"/>
                <a:ea typeface="AppleSDGothicNeoM00"/>
              </a:rPr>
              <a:t>데이터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편집에서</a:t>
            </a:r>
            <a:r>
              <a:rPr lang="en-US" altLang="ko-KR" dirty="0">
                <a:latin typeface="AppleSDGothicNeoM00"/>
                <a:ea typeface="AppleSDGothicNeoM00"/>
              </a:rPr>
              <a:t> 4</a:t>
            </a:r>
            <a:r>
              <a:rPr lang="ko-KR" altLang="en-US" dirty="0">
                <a:latin typeface="AppleSDGothicNeoM00"/>
                <a:ea typeface="AppleSDGothicNeoM00"/>
              </a:rPr>
              <a:t>가지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테이블로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분할하였습니다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660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ppleSDGothicNeoM00"/>
                <a:ea typeface="AppleSDGothicNeoM00"/>
              </a:rPr>
              <a:t>Direct Query</a:t>
            </a:r>
            <a:r>
              <a:rPr lang="ko-KR" altLang="en-US" dirty="0">
                <a:latin typeface="AppleSDGothicNeoM00"/>
                <a:ea typeface="AppleSDGothicNeoM00"/>
              </a:rPr>
              <a:t>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의미체계의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경우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새로고침이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필요합니다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저희는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논리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앱을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해당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기능을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구현했습니다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데이터가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수집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되면</a:t>
            </a:r>
            <a:r>
              <a:rPr lang="en-US" altLang="ko-KR" dirty="0">
                <a:latin typeface="AppleSDGothicNeoM00"/>
                <a:ea typeface="AppleSDGothicNeoM00"/>
              </a:rPr>
              <a:t> Teams Webhook</a:t>
            </a:r>
            <a:r>
              <a:rPr lang="ko-KR" altLang="en-US" dirty="0">
                <a:latin typeface="AppleSDGothicNeoM00"/>
                <a:ea typeface="AppleSDGothicNeoM00"/>
              </a:rPr>
              <a:t>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모니터링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채널에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메시지가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추가되고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각종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처리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시간을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고려하여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대기했다가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데이터를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새로고침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해줍니다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24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해당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서비스는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저희</a:t>
            </a:r>
            <a:r>
              <a:rPr lang="en-US" altLang="ko-KR" dirty="0">
                <a:latin typeface="AppleSDGothicNeoM00"/>
                <a:ea typeface="AppleSDGothicNeoM00"/>
              </a:rPr>
              <a:t> ROAD 2 AIR </a:t>
            </a:r>
            <a:r>
              <a:rPr lang="ko-KR" altLang="en-US" dirty="0">
                <a:latin typeface="AppleSDGothicNeoM00"/>
                <a:ea typeface="AppleSDGothicNeoM00"/>
              </a:rPr>
              <a:t>메인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페이지에서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접속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다양한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접속환경을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고려하여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컴퓨터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스마트폰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페이지를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구현했습니다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471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출국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통합정보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페이지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입니다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사용자가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항공편을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검색하면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해당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항공편의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도착지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온도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항공기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상태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해당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국가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환율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등이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연동되어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한눈에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확인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있도록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구성했습니다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그리고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급박하거나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빨리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수속을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하고싶은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사용자를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위한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터미널별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출국장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혼잡도를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실시간으로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제공하여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보다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쾌적한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환경에서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수속을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마칠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522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실시간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주차장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페이지입니다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인천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공항의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규모가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만큼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주차는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스트레스로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느껴질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것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입니다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이런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불편에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대응하여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주차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구역별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주차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가능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공간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혼잡도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구역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위치를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확인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또한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기간별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주차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가능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공간 수를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확인하여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비교적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한산한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시간대에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맞춰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계획을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세울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9128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공항은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이용고객이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만큼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언어도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다양하기에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우선적으로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영어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버전도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추가하였습니다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향후엔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다양한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언어로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확장할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예정입니다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58492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안녕하세요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이어서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발표하게된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박명균입니다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개선점과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향후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882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latin typeface="AppleSDGothicNeoM00"/>
                <a:ea typeface="AppleSDGothicNeoM00"/>
              </a:rPr>
              <a:t>안녕하세요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이어서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발표하게된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박명균입니다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저희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서비스의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개선점과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향후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계획에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대해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51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공항은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더이상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기다리는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공간이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아니라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신속하게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 err="1">
                <a:latin typeface="AppleSDGothicNeoM00"/>
                <a:ea typeface="AppleSDGothicNeoM00"/>
              </a:rPr>
              <a:t>배려받는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즐거운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공간이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됩니다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29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목차는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다음과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같습니다</a:t>
            </a:r>
            <a:r>
              <a:rPr lang="en-US" altLang="ko-KR">
                <a:latin typeface="AppleSDGothicNeoM00"/>
                <a:ea typeface="AppleSDGothicNeoM00"/>
              </a:rPr>
              <a:t>. </a:t>
            </a:r>
            <a:r>
              <a:rPr lang="ko-KR" altLang="en-US">
                <a:latin typeface="AppleSDGothicNeoM00"/>
                <a:ea typeface="AppleSDGothicNeoM00"/>
              </a:rPr>
              <a:t>주제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및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필요성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서비스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구현과정부터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결과물까지를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보여드리고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시연영상을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소개드린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개선점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및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평가</a:t>
            </a:r>
            <a:r>
              <a:rPr lang="en-US" altLang="ko-KR">
                <a:latin typeface="AppleSDGothicNeoM00"/>
                <a:ea typeface="AppleSDGothicNeoM00"/>
              </a:rPr>
              <a:t>, </a:t>
            </a:r>
            <a:r>
              <a:rPr lang="ko-KR" altLang="en-US">
                <a:latin typeface="AppleSDGothicNeoM00"/>
                <a:ea typeface="AppleSDGothicNeoM00"/>
              </a:rPr>
              <a:t>인공지능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윤리원칙을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말씀드릴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예정입니다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203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저희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팀을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소개하겠습니다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이름인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로드투에어는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집에서부터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비행기에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탈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때까지의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길을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설계한다는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의미로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지었습니다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저희는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여행자들의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불편함을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줄이고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이들이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진짜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중요한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순간에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집중할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있게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하자는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아이디어에서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시작했습니다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 err="1">
                <a:latin typeface="AppleSDGothicNeoM00"/>
                <a:ea typeface="AppleSDGothicNeoM00"/>
              </a:rPr>
              <a:t>저희팀은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단</a:t>
            </a:r>
            <a:r>
              <a:rPr lang="en-US" altLang="ko-KR" dirty="0">
                <a:latin typeface="AppleSDGothicNeoM00"/>
                <a:ea typeface="AppleSDGothicNeoM00"/>
              </a:rPr>
              <a:t> 2</a:t>
            </a:r>
            <a:r>
              <a:rPr lang="ko-KR" altLang="en-US" dirty="0" err="1">
                <a:latin typeface="AppleSDGothicNeoM00"/>
                <a:ea typeface="AppleSDGothicNeoM00"/>
              </a:rPr>
              <a:t>주만에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좋은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아이디어를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실제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작동하는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서비스로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만들었습니다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en-US" altLang="ko-KR" dirty="0">
                <a:latin typeface="AppleSDGothicNeoM00"/>
                <a:ea typeface="AppleSDGothicNeoM00"/>
              </a:rPr>
              <a:t>6</a:t>
            </a:r>
            <a:r>
              <a:rPr lang="ko-KR" altLang="en-US" dirty="0">
                <a:latin typeface="AppleSDGothicNeoM00"/>
                <a:ea typeface="AppleSDGothicNeoM00"/>
              </a:rPr>
              <a:t>명으로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이루어진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팀은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애저기반의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서버리스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 err="1">
                <a:latin typeface="AppleSDGothicNeoM00"/>
                <a:ea typeface="AppleSDGothicNeoM00"/>
              </a:rPr>
              <a:t>로우코드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툴을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각자의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전문성을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바탕으로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협업하였습니다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저희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팀의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독보적인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장점은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사용자와의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즉각적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커뮤니케이션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능력과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실행력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입니다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09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err="1">
                <a:latin typeface="AppleSDGothicNeoM00"/>
                <a:ea typeface="AppleSDGothicNeoM00"/>
              </a:rPr>
              <a:t>그럼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주제와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필요성을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시작으로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 err="1">
                <a:latin typeface="AppleSDGothicNeoM00"/>
                <a:ea typeface="AppleSDGothicNeoM00"/>
              </a:rPr>
              <a:t>저희팀의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성과를</a:t>
            </a:r>
            <a:r>
              <a:rPr lang="en-US" altLang="ko-KR">
                <a:latin typeface="AppleSDGothicNeoM00"/>
                <a:ea typeface="AppleSDGothicNeoM00"/>
              </a:rPr>
              <a:t> </a:t>
            </a:r>
            <a:r>
              <a:rPr lang="ko-KR" altLang="en-US">
                <a:latin typeface="AppleSDGothicNeoM00"/>
                <a:ea typeface="AppleSDGothicNeoM00"/>
              </a:rPr>
              <a:t>말씀드리겠습니다</a:t>
            </a:r>
            <a:r>
              <a:rPr lang="en-US" altLang="ko-KR">
                <a:latin typeface="AppleSDGothicNeoM00"/>
                <a:ea typeface="AppleSDGothicNeoM00"/>
              </a:rPr>
              <a:t>.</a:t>
            </a:r>
            <a:endParaRPr lang="ko-KR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982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한국항공협회에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따르면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인천공항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이용객들이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활성화가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필요하다고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느끼는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요소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중</a:t>
            </a:r>
            <a:r>
              <a:rPr lang="en-US" altLang="ko-KR" dirty="0">
                <a:latin typeface="AppleSDGothicNeoM00"/>
                <a:ea typeface="AppleSDGothicNeoM00"/>
              </a:rPr>
              <a:t> 40%</a:t>
            </a:r>
            <a:r>
              <a:rPr lang="ko-KR" altLang="en-US" dirty="0">
                <a:latin typeface="AppleSDGothicNeoM00"/>
                <a:ea typeface="AppleSDGothicNeoM00"/>
              </a:rPr>
              <a:t>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교통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대기시간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편의시설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개선이었습니다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실제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저희가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진행한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설문조사에서도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같은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결과를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확인할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오른쪽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워드클라우드를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보시면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안내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편의시설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서비스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길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찾기가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크게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표시가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되고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많은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사람들이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공항에서의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기다림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불충분한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안내에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불편함을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느끼고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저희는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고민을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해결하는데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집중했습니다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891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저희는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설문조사를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통해서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공항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이용자의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특성에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대한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데이터를</a:t>
            </a:r>
            <a:r>
              <a:rPr lang="en-US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수집했습니다</a:t>
            </a:r>
            <a:r>
              <a:rPr lang="en-US" dirty="0">
                <a:latin typeface="AppleSDGothicNeoM00"/>
                <a:ea typeface="AppleSDGothicNeoM00"/>
              </a:rPr>
              <a:t>.</a:t>
            </a:r>
          </a:p>
          <a:p>
            <a:r>
              <a:rPr lang="ko-KR" altLang="en-US" dirty="0">
                <a:latin typeface="AppleSDGothicNeoM00"/>
                <a:ea typeface="AppleSDGothicNeoM00"/>
              </a:rPr>
              <a:t>공항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이용자가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어떻게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나뉘고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각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군집의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특성은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무엇인지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성별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나이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등의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정보를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입력하면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맞춤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서비스를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추천해줄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있을까</a:t>
            </a:r>
            <a:r>
              <a:rPr lang="en-US" altLang="ko-KR" dirty="0">
                <a:latin typeface="AppleSDGothicNeoM00"/>
                <a:ea typeface="AppleSDGothicNeoM00"/>
              </a:rPr>
              <a:t>? </a:t>
            </a:r>
            <a:r>
              <a:rPr lang="ko-KR" altLang="en-US" dirty="0">
                <a:latin typeface="AppleSDGothicNeoM00"/>
                <a:ea typeface="AppleSDGothicNeoM00"/>
              </a:rPr>
              <a:t>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질문으로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시작하였습니다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altLang="en-US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AppleSDGothicNeoM00"/>
              <a:ea typeface="AppleSDGothicNeoM0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512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AppleSDGothicNeoM00"/>
                <a:ea typeface="AppleSDGothicNeoM00"/>
              </a:rPr>
              <a:t>분석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결과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저희는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사용자를</a:t>
            </a:r>
            <a:r>
              <a:rPr lang="en-US" altLang="ko-KR" dirty="0">
                <a:latin typeface="AppleSDGothicNeoM00"/>
                <a:ea typeface="AppleSDGothicNeoM00"/>
              </a:rPr>
              <a:t> 3</a:t>
            </a:r>
            <a:r>
              <a:rPr lang="ko-KR" altLang="en-US" dirty="0">
                <a:latin typeface="AppleSDGothicNeoM00"/>
                <a:ea typeface="AppleSDGothicNeoM00"/>
              </a:rPr>
              <a:t>개의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클러스터로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 err="1">
                <a:latin typeface="AppleSDGothicNeoM00"/>
                <a:ea typeface="AppleSDGothicNeoM00"/>
              </a:rPr>
              <a:t>구분지을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있었습니다</a:t>
            </a:r>
            <a:r>
              <a:rPr lang="en-US" altLang="ko-KR" dirty="0">
                <a:latin typeface="AppleSDGothicNeoM00"/>
                <a:ea typeface="AppleSDGothicNeoM00"/>
              </a:rPr>
              <a:t>. </a:t>
            </a:r>
            <a:r>
              <a:rPr lang="ko-KR" altLang="en-US" dirty="0">
                <a:latin typeface="AppleSDGothicNeoM00"/>
                <a:ea typeface="AppleSDGothicNeoM00"/>
              </a:rPr>
              <a:t>클러스터는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여행의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목적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성별</a:t>
            </a:r>
            <a:r>
              <a:rPr lang="en-US" altLang="ko-KR" dirty="0">
                <a:latin typeface="AppleSDGothicNeoM00"/>
                <a:ea typeface="AppleSDGothicNeoM00"/>
              </a:rPr>
              <a:t>, </a:t>
            </a:r>
            <a:r>
              <a:rPr lang="ko-KR" altLang="en-US" dirty="0">
                <a:latin typeface="AppleSDGothicNeoM00"/>
                <a:ea typeface="AppleSDGothicNeoM00"/>
              </a:rPr>
              <a:t>여행지로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구분됩니다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r>
              <a:rPr lang="ko-KR" altLang="en-US" dirty="0">
                <a:latin typeface="AppleSDGothicNeoM00"/>
                <a:ea typeface="AppleSDGothicNeoM00"/>
              </a:rPr>
              <a:t>분류모델을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사용하여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대기시간동안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추천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활동을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제안하는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모델도</a:t>
            </a:r>
            <a:r>
              <a:rPr lang="en-US" altLang="ko-KR" dirty="0">
                <a:latin typeface="AppleSDGothicNeoM00"/>
                <a:ea typeface="AppleSDGothicNeoM00"/>
              </a:rPr>
              <a:t> </a:t>
            </a:r>
            <a:r>
              <a:rPr lang="ko-KR" altLang="en-US" dirty="0">
                <a:latin typeface="AppleSDGothicNeoM00"/>
                <a:ea typeface="AppleSDGothicNeoM00"/>
              </a:rPr>
              <a:t>만들었습니다</a:t>
            </a:r>
            <a:r>
              <a:rPr lang="en-US" altLang="ko-KR" dirty="0">
                <a:latin typeface="AppleSDGothicNeoM00"/>
                <a:ea typeface="AppleSDGothicNeoM00"/>
              </a:rPr>
              <a:t>.</a:t>
            </a:r>
            <a:endParaRPr lang="ko-KR" dirty="0">
              <a:latin typeface="AppleSDGothicNeoM00"/>
              <a:ea typeface="AppleSDGothicNeoM00"/>
            </a:endParaRPr>
          </a:p>
          <a:p>
            <a:endParaRPr lang="en-US" altLang="ko-KR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5C837A-6E61-4B94-9157-32ECBEAFC725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44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68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5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850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938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66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27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109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8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756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578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9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ppleSDGothicNeoM00" panose="02000503000000000000" pitchFamily="2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ppleSDGothicNeoM00" panose="02000503000000000000" pitchFamily="2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ppleSDGothicNeoM00" panose="02000503000000000000" pitchFamily="2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ppleSDGothicNeoM00" panose="02000503000000000000" pitchFamily="2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ppleSDGothicNeoM00" panose="02000503000000000000" pitchFamily="2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109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2.pn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9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sv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microsoft.com/office/2007/relationships/hdphoto" Target="../media/hdphoto2.wdp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11" Type="http://schemas.openxmlformats.org/officeDocument/2006/relationships/image" Target="../media/image62.png"/><Relationship Id="rId5" Type="http://schemas.openxmlformats.org/officeDocument/2006/relationships/image" Target="../media/image57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image" Target="../media/image69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8.png"/><Relationship Id="rId5" Type="http://schemas.microsoft.com/office/2007/relationships/hdphoto" Target="../media/hdphoto3.wdp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4.png"/><Relationship Id="rId4" Type="http://schemas.openxmlformats.org/officeDocument/2006/relationships/image" Target="../media/image64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81.png"/><Relationship Id="rId5" Type="http://schemas.openxmlformats.org/officeDocument/2006/relationships/image" Target="../media/image4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0" Type="http://schemas.openxmlformats.org/officeDocument/2006/relationships/image" Target="../media/image95.png"/><Relationship Id="rId4" Type="http://schemas.openxmlformats.org/officeDocument/2006/relationships/image" Target="../media/image6.png"/><Relationship Id="rId9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.png"/><Relationship Id="rId3" Type="http://schemas.openxmlformats.org/officeDocument/2006/relationships/image" Target="../media/image3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6.png"/><Relationship Id="rId15" Type="http://schemas.openxmlformats.org/officeDocument/2006/relationships/image" Target="../media/image105.jpeg"/><Relationship Id="rId10" Type="http://schemas.openxmlformats.org/officeDocument/2006/relationships/image" Target="../media/image101.png"/><Relationship Id="rId4" Type="http://schemas.openxmlformats.org/officeDocument/2006/relationships/image" Target="../media/image4.png"/><Relationship Id="rId9" Type="http://schemas.openxmlformats.org/officeDocument/2006/relationships/image" Target="../media/image100.png"/><Relationship Id="rId1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3.png"/><Relationship Id="rId10" Type="http://schemas.openxmlformats.org/officeDocument/2006/relationships/image" Target="../media/image101.png"/><Relationship Id="rId4" Type="http://schemas.openxmlformats.org/officeDocument/2006/relationships/image" Target="../media/image4.png"/><Relationship Id="rId9" Type="http://schemas.openxmlformats.org/officeDocument/2006/relationships/image" Target="../media/image10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10" Type="http://schemas.openxmlformats.org/officeDocument/2006/relationships/image" Target="../media/image109.png"/><Relationship Id="rId4" Type="http://schemas.openxmlformats.org/officeDocument/2006/relationships/image" Target="../media/image6.png"/><Relationship Id="rId9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2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8361111" y="7473647"/>
            <a:ext cx="7464700" cy="17847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000" b="1" i="0" u="none" strike="noStrike">
                <a:solidFill>
                  <a:srgbClr val="004F7A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인천공항 통합 스마트 서비스</a:t>
            </a:r>
            <a:endParaRPr lang="ko-KR" sz="5000" b="1" i="0" u="none" strike="noStrike">
              <a:solidFill>
                <a:srgbClr val="004F7A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11" name="그림 10" descr="그래픽, 그래픽 디자인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68815DF-BBEB-D2A1-6E3A-0255FBFA5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/>
          <a:stretch>
            <a:fillRect/>
          </a:stretch>
        </p:blipFill>
        <p:spPr>
          <a:xfrm>
            <a:off x="7439450" y="4685815"/>
            <a:ext cx="8573729" cy="2809805"/>
          </a:xfrm>
          <a:prstGeom prst="rect">
            <a:avLst/>
          </a:prstGeom>
        </p:spPr>
      </p:pic>
      <p:sp>
        <p:nvSpPr>
          <p:cNvPr id="4" name="TextBox 40">
            <a:extLst>
              <a:ext uri="{FF2B5EF4-FFF2-40B4-BE49-F238E27FC236}">
                <a16:creationId xmlns:a16="http://schemas.microsoft.com/office/drawing/2014/main" id="{FB0C676F-51F0-BD79-9F5B-1BE81321ED51}"/>
              </a:ext>
            </a:extLst>
          </p:cNvPr>
          <p:cNvSpPr txBox="1"/>
          <p:nvPr/>
        </p:nvSpPr>
        <p:spPr>
          <a:xfrm>
            <a:off x="14312466" y="12643705"/>
            <a:ext cx="9777349" cy="75259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2팀 [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김동현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김시온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박명균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심형은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오민석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3600" b="1" err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정민철</a:t>
            </a:r>
            <a:r>
              <a:rPr lang="en-US" altLang="ko-KR" sz="3600" b="1">
                <a:solidFill>
                  <a:schemeClr val="tx2"/>
                </a:solidFill>
                <a:latin typeface="AppleSDGothicNeoM00"/>
                <a:ea typeface="AppleSDGothicNeoM00"/>
                <a:cs typeface="Calibri"/>
              </a:rPr>
              <a:t> ]</a:t>
            </a:r>
            <a:endParaRPr lang="en-US" altLang="ko-KR" sz="3600" b="1" i="0" u="none" strike="noStrike">
              <a:solidFill>
                <a:schemeClr val="tx2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6BE5A0AC-E0A7-2FF7-AAA4-B97E82A15889}"/>
              </a:ext>
            </a:extLst>
          </p:cNvPr>
          <p:cNvSpPr txBox="1"/>
          <p:nvPr/>
        </p:nvSpPr>
        <p:spPr>
          <a:xfrm>
            <a:off x="-9607" y="9610"/>
            <a:ext cx="5901114" cy="69614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2800" b="1" i="1">
                <a:solidFill>
                  <a:schemeClr val="tx2">
                    <a:lumMod val="49000"/>
                  </a:schemeClr>
                </a:solidFill>
                <a:latin typeface="AppleSDGothicNeoM00"/>
                <a:ea typeface="AppleSDGothicNeoM00"/>
              </a:rPr>
              <a:t>Microsoft Data </a:t>
            </a:r>
            <a:r>
              <a:rPr lang="ko-KR" altLang="en-US" sz="2800" b="1" i="1" err="1">
                <a:solidFill>
                  <a:schemeClr val="tx2">
                    <a:lumMod val="49000"/>
                  </a:schemeClr>
                </a:solidFill>
                <a:latin typeface="AppleSDGothicNeoM00"/>
                <a:ea typeface="AppleSDGothicNeoM00"/>
              </a:rPr>
              <a:t>School</a:t>
            </a:r>
            <a:r>
              <a:rPr lang="ko-KR" altLang="en-US" sz="2800" b="1" i="1">
                <a:solidFill>
                  <a:schemeClr val="tx2">
                    <a:lumMod val="49000"/>
                  </a:schemeClr>
                </a:solidFill>
                <a:latin typeface="AppleSDGothicNeoM00"/>
                <a:ea typeface="AppleSDGothicNeoM00"/>
              </a:rPr>
              <a:t> 1기 2차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E893F5-EF83-9ADB-E2A4-60C014C6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3E58978-7D9A-F2C6-B962-56246DE8F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22955871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9" name="TextBox 19">
            <a:extLst>
              <a:ext uri="{FF2B5EF4-FFF2-40B4-BE49-F238E27FC236}">
                <a16:creationId xmlns:a16="http://schemas.microsoft.com/office/drawing/2014/main" id="{0EF1D796-31AE-7826-F86E-A57749340CFF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 dirty="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  <a:endParaRPr lang="ko-KR" altLang="en" sz="8000" b="0" i="0" u="none" strike="noStrike" dirty="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2" name="Graphic 21" descr="사진 찍는 여자">
            <a:extLst>
              <a:ext uri="{FF2B5EF4-FFF2-40B4-BE49-F238E27FC236}">
                <a16:creationId xmlns:a16="http://schemas.microsoft.com/office/drawing/2014/main" id="{DAF0B970-991A-1FEE-EA3E-9162C3574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17594395" y="7104800"/>
            <a:ext cx="3313966" cy="440738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EC49F9B0-AC6C-1A6A-4446-DC47558A9AF6}"/>
              </a:ext>
            </a:extLst>
          </p:cNvPr>
          <p:cNvGrpSpPr/>
          <p:nvPr/>
        </p:nvGrpSpPr>
        <p:grpSpPr>
          <a:xfrm>
            <a:off x="3554910" y="7110406"/>
            <a:ext cx="3485557" cy="4394184"/>
            <a:chOff x="3828061" y="5666616"/>
            <a:chExt cx="3512771" cy="4530255"/>
          </a:xfrm>
        </p:grpSpPr>
        <p:pic>
          <p:nvPicPr>
            <p:cNvPr id="5" name="Graphic 4" descr="팔짱을 끼고 있는 남자">
              <a:extLst>
                <a:ext uri="{FF2B5EF4-FFF2-40B4-BE49-F238E27FC236}">
                  <a16:creationId xmlns:a16="http://schemas.microsoft.com/office/drawing/2014/main" id="{BF8CECFF-1D7D-5651-37EE-6E22D552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828061" y="6838943"/>
              <a:ext cx="3512771" cy="3357928"/>
            </a:xfrm>
            <a:prstGeom prst="rect">
              <a:avLst/>
            </a:prstGeom>
          </p:spPr>
        </p:pic>
        <p:pic>
          <p:nvPicPr>
            <p:cNvPr id="23" name="Graphic 22" descr="머리 위쪽이 평평한 남자">
              <a:extLst>
                <a:ext uri="{FF2B5EF4-FFF2-40B4-BE49-F238E27FC236}">
                  <a16:creationId xmlns:a16="http://schemas.microsoft.com/office/drawing/2014/main" id="{F79A0090-0440-3260-5CFE-B208E8F77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-480000">
              <a:off x="4755820" y="5666616"/>
              <a:ext cx="1343025" cy="1681773"/>
            </a:xfrm>
            <a:prstGeom prst="rect">
              <a:avLst/>
            </a:prstGeom>
          </p:spPr>
        </p:pic>
        <p:pic>
          <p:nvPicPr>
            <p:cNvPr id="31" name="Graphic 30" descr="말하는 얼굴">
              <a:extLst>
                <a:ext uri="{FF2B5EF4-FFF2-40B4-BE49-F238E27FC236}">
                  <a16:creationId xmlns:a16="http://schemas.microsoft.com/office/drawing/2014/main" id="{82E45DC3-EDEC-AD71-F5CA-97E2191F7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-600000">
              <a:off x="5165748" y="6130697"/>
              <a:ext cx="871416" cy="98718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66DEAA1-2561-45D2-2949-7BE99C18A38E}"/>
              </a:ext>
            </a:extLst>
          </p:cNvPr>
          <p:cNvGrpSpPr/>
          <p:nvPr/>
        </p:nvGrpSpPr>
        <p:grpSpPr>
          <a:xfrm>
            <a:off x="9637633" y="6708497"/>
            <a:ext cx="5993799" cy="4795888"/>
            <a:chOff x="9637633" y="6708497"/>
            <a:chExt cx="6007406" cy="4251603"/>
          </a:xfrm>
        </p:grpSpPr>
        <p:pic>
          <p:nvPicPr>
            <p:cNvPr id="29" name="Graphic 28" descr="카디건을 입은 여자">
              <a:extLst>
                <a:ext uri="{FF2B5EF4-FFF2-40B4-BE49-F238E27FC236}">
                  <a16:creationId xmlns:a16="http://schemas.microsoft.com/office/drawing/2014/main" id="{F3E2D3EE-6A3F-4709-73B3-30161C6D5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 b="4304"/>
            <a:stretch>
              <a:fillRect/>
            </a:stretch>
          </p:blipFill>
          <p:spPr>
            <a:xfrm>
              <a:off x="9637633" y="7113573"/>
              <a:ext cx="2948597" cy="3838353"/>
            </a:xfrm>
            <a:prstGeom prst="rect">
              <a:avLst/>
            </a:prstGeom>
          </p:spPr>
        </p:pic>
        <p:pic>
          <p:nvPicPr>
            <p:cNvPr id="30" name="Graphic 27" descr="백발의 나이 든 여자">
              <a:extLst>
                <a:ext uri="{FF2B5EF4-FFF2-40B4-BE49-F238E27FC236}">
                  <a16:creationId xmlns:a16="http://schemas.microsoft.com/office/drawing/2014/main" id="{9E351C56-A08A-702E-B755-076D621CF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 b="57642"/>
            <a:stretch>
              <a:fillRect/>
            </a:stretch>
          </p:blipFill>
          <p:spPr>
            <a:xfrm flipH="1">
              <a:off x="12318617" y="6708497"/>
              <a:ext cx="3326422" cy="4243430"/>
            </a:xfrm>
            <a:prstGeom prst="rect">
              <a:avLst/>
            </a:prstGeom>
          </p:spPr>
        </p:pic>
        <p:pic>
          <p:nvPicPr>
            <p:cNvPr id="33" name="Graphic 32" descr="망토를 두른 소년">
              <a:extLst>
                <a:ext uri="{FF2B5EF4-FFF2-40B4-BE49-F238E27FC236}">
                  <a16:creationId xmlns:a16="http://schemas.microsoft.com/office/drawing/2014/main" id="{1B498573-47CF-7762-A1F8-0583FE12A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 b="66476"/>
            <a:stretch>
              <a:fillRect/>
            </a:stretch>
          </p:blipFill>
          <p:spPr>
            <a:xfrm>
              <a:off x="10627017" y="7922626"/>
              <a:ext cx="4351250" cy="3037474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97B8E2F-9D04-16A1-D6B9-F6BB5A577D75}"/>
              </a:ext>
            </a:extLst>
          </p:cNvPr>
          <p:cNvGrpSpPr/>
          <p:nvPr/>
        </p:nvGrpSpPr>
        <p:grpSpPr>
          <a:xfrm>
            <a:off x="1953623" y="3864570"/>
            <a:ext cx="4598396" cy="2601003"/>
            <a:chOff x="1504878" y="3864570"/>
            <a:chExt cx="4598396" cy="2601003"/>
          </a:xfrm>
        </p:grpSpPr>
        <p:sp>
          <p:nvSpPr>
            <p:cNvPr id="35" name="Speech Bubble: Oval 34">
              <a:extLst>
                <a:ext uri="{FF2B5EF4-FFF2-40B4-BE49-F238E27FC236}">
                  <a16:creationId xmlns:a16="http://schemas.microsoft.com/office/drawing/2014/main" id="{C022D938-CE2D-EE2C-E195-7198902D9EAB}"/>
                </a:ext>
              </a:extLst>
            </p:cNvPr>
            <p:cNvSpPr/>
            <p:nvPr/>
          </p:nvSpPr>
          <p:spPr>
            <a:xfrm>
              <a:off x="1504878" y="3864570"/>
              <a:ext cx="4598396" cy="2601003"/>
            </a:xfrm>
            <a:prstGeom prst="wedgeRoundRectCallou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SDGothicNeoM00" panose="02000503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348398-EB81-7213-988C-3342D894D197}"/>
                </a:ext>
              </a:extLst>
            </p:cNvPr>
            <p:cNvSpPr txBox="1"/>
            <p:nvPr/>
          </p:nvSpPr>
          <p:spPr>
            <a:xfrm>
              <a:off x="1884515" y="4112523"/>
              <a:ext cx="3895970" cy="156914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“</a:t>
              </a:r>
              <a:r>
                <a:rPr 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시간 효율 중시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 </a:t>
              </a:r>
              <a:r>
                <a:rPr lang="ko-KR" sz="2200" b="1" dirty="0" err="1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출장러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”</a:t>
              </a:r>
              <a:endParaRPr lang="ko-KR" dirty="0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항공편 지연으로 해외 바이어 미팅 일정에 차질이 생길까 고민입니다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.​</a:t>
              </a:r>
              <a:endParaRPr lang="ko-KR" dirty="0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FB7D10-1604-B970-278E-457BAF9DFBC5}"/>
              </a:ext>
            </a:extLst>
          </p:cNvPr>
          <p:cNvGrpSpPr/>
          <p:nvPr/>
        </p:nvGrpSpPr>
        <p:grpSpPr>
          <a:xfrm>
            <a:off x="17776969" y="3865153"/>
            <a:ext cx="4598396" cy="2522849"/>
            <a:chOff x="17776969" y="3865153"/>
            <a:chExt cx="4598396" cy="2522849"/>
          </a:xfrm>
        </p:grpSpPr>
        <p:sp>
          <p:nvSpPr>
            <p:cNvPr id="36" name="Speech Bubble: Oval 34">
              <a:extLst>
                <a:ext uri="{FF2B5EF4-FFF2-40B4-BE49-F238E27FC236}">
                  <a16:creationId xmlns:a16="http://schemas.microsoft.com/office/drawing/2014/main" id="{D7450B32-1148-9B2A-2945-9AE885F1EAF9}"/>
                </a:ext>
              </a:extLst>
            </p:cNvPr>
            <p:cNvSpPr/>
            <p:nvPr/>
          </p:nvSpPr>
          <p:spPr>
            <a:xfrm flipH="1">
              <a:off x="17776969" y="3865153"/>
              <a:ext cx="4598396" cy="2522849"/>
            </a:xfrm>
            <a:prstGeom prst="wedgeRoundRectCallou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SDGothicNeoM00" panose="02000503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1D3EBF-345F-8361-252B-C555FFFE23A2}"/>
                </a:ext>
              </a:extLst>
            </p:cNvPr>
            <p:cNvSpPr txBox="1"/>
            <p:nvPr/>
          </p:nvSpPr>
          <p:spPr>
            <a:xfrm>
              <a:off x="18137011" y="4092848"/>
              <a:ext cx="3876431" cy="206845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찍고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공유하는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탐험가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”</a:t>
              </a:r>
              <a:endParaRPr lang="en-US" altLang="ko-KR" dirty="0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비행기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기다리는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동안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인생샷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어디서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찍지</a:t>
              </a:r>
              <a:r>
                <a:rPr 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?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요즘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어디가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뜨는지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altLang="ko-KR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아세요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?</a:t>
              </a:r>
              <a:endParaRPr lang="en-US" dirty="0"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7C350A-90D1-090B-A1F8-1E794DE5AE13}"/>
              </a:ext>
            </a:extLst>
          </p:cNvPr>
          <p:cNvGrpSpPr/>
          <p:nvPr/>
        </p:nvGrpSpPr>
        <p:grpSpPr>
          <a:xfrm>
            <a:off x="8958342" y="3884523"/>
            <a:ext cx="6708550" cy="2497128"/>
            <a:chOff x="8958342" y="4158062"/>
            <a:chExt cx="6708550" cy="2307927"/>
          </a:xfrm>
        </p:grpSpPr>
        <p:sp>
          <p:nvSpPr>
            <p:cNvPr id="37" name="Speech Bubble: Oval 34">
              <a:extLst>
                <a:ext uri="{FF2B5EF4-FFF2-40B4-BE49-F238E27FC236}">
                  <a16:creationId xmlns:a16="http://schemas.microsoft.com/office/drawing/2014/main" id="{0FF724BC-DDAB-A1A2-0B24-66C4D961A0F3}"/>
                </a:ext>
              </a:extLst>
            </p:cNvPr>
            <p:cNvSpPr/>
            <p:nvPr/>
          </p:nvSpPr>
          <p:spPr>
            <a:xfrm>
              <a:off x="8958342" y="4158062"/>
              <a:ext cx="6708550" cy="2307927"/>
            </a:xfrm>
            <a:prstGeom prst="wedgeRoundRectCallou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ppleSDGothicNeoM00" panose="02000503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74B94A-39E5-64FE-3086-8945B4892848}"/>
                </a:ext>
              </a:extLst>
            </p:cNvPr>
            <p:cNvSpPr txBox="1"/>
            <p:nvPr/>
          </p:nvSpPr>
          <p:spPr>
            <a:xfrm>
              <a:off x="9318079" y="4356999"/>
              <a:ext cx="6006123" cy="19236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“</a:t>
              </a:r>
              <a:r>
                <a:rPr 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케어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 </a:t>
              </a:r>
              <a:r>
                <a:rPr 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안심형 여행자</a:t>
              </a:r>
              <a:r>
                <a:rPr lang="en-US" altLang="ko-KR" sz="2200" b="1" dirty="0">
                  <a:latin typeface="AppleSDGothicNeoM00" panose="02000503000000000000" pitchFamily="2" charset="-127"/>
                  <a:ea typeface="AppleSDGothicNeoM00" panose="02000503000000000000" pitchFamily="2" charset="-127"/>
                  <a:cs typeface="Calibri"/>
                </a:rPr>
                <a:t>”</a:t>
              </a:r>
              <a:endParaRPr lang="en-US" altLang="ko-KR" sz="2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엄마랑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애 데리고 짐 들고 다니는데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,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</a:t>
              </a:r>
              <a:r>
                <a:rPr 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​</a:t>
              </a:r>
              <a:endParaRPr lang="en-US" altLang="ko-KR" sz="2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어디로 </a:t>
              </a:r>
              <a:r>
                <a:rPr lang="ko-KR" altLang="en-US" sz="2200" dirty="0" err="1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가야할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지 한 눈에 보기 어렵더라고요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 ​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종이 한 장에 정리된 내용이 있으면 좋겠어요</a:t>
              </a:r>
              <a:r>
                <a:rPr lang="en-US" altLang="ko-KR" sz="2200" dirty="0"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.</a:t>
              </a:r>
              <a:endParaRPr lang="ko-KR" altLang="en-US" sz="2200" dirty="0"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4983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F5A44-7C1C-AA43-1E16-54701B60A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5D047D18-8E4B-E6D5-43BB-47FC099C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084" y="4277732"/>
            <a:ext cx="14984179" cy="661865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E0E78067-1050-C97E-9877-0FD26482E712}"/>
              </a:ext>
            </a:extLst>
          </p:cNvPr>
          <p:cNvSpPr txBox="1"/>
          <p:nvPr/>
        </p:nvSpPr>
        <p:spPr>
          <a:xfrm>
            <a:off x="1178166" y="4595232"/>
            <a:ext cx="112221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 dirty="0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 분류별 필요 기능 및 서비스 기획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DEF29B0-4010-325B-7C28-44CB658D7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439826"/>
              </p:ext>
            </p:extLst>
          </p:nvPr>
        </p:nvGraphicFramePr>
        <p:xfrm>
          <a:off x="1590260" y="5587999"/>
          <a:ext cx="13556201" cy="447142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06562">
                  <a:extLst>
                    <a:ext uri="{9D8B030D-6E8A-4147-A177-3AD203B41FA5}">
                      <a16:colId xmlns:a16="http://schemas.microsoft.com/office/drawing/2014/main" val="3019325353"/>
                    </a:ext>
                  </a:extLst>
                </a:gridCol>
                <a:gridCol w="4931482">
                  <a:extLst>
                    <a:ext uri="{9D8B030D-6E8A-4147-A177-3AD203B41FA5}">
                      <a16:colId xmlns:a16="http://schemas.microsoft.com/office/drawing/2014/main" val="2001363170"/>
                    </a:ext>
                  </a:extLst>
                </a:gridCol>
                <a:gridCol w="5218157">
                  <a:extLst>
                    <a:ext uri="{9D8B030D-6E8A-4147-A177-3AD203B41FA5}">
                      <a16:colId xmlns:a16="http://schemas.microsoft.com/office/drawing/2014/main" val="3652495449"/>
                    </a:ext>
                  </a:extLst>
                </a:gridCol>
              </a:tblGrid>
              <a:tr h="467841">
                <a:tc>
                  <a:txBody>
                    <a:bodyPr/>
                    <a:lstStyle/>
                    <a:p>
                      <a:pPr algn="ctr"/>
                      <a:r>
                        <a:rPr lang="ko-KR">
                          <a:latin typeface="AppleSDGothicNeoB00"/>
                          <a:ea typeface="AppleSDGothicNeoB00"/>
                        </a:rPr>
                        <a:t>사용자 분류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err="1">
                          <a:latin typeface="AppleSDGothicNeoB00"/>
                        </a:rPr>
                        <a:t>사용자</a:t>
                      </a:r>
                      <a:r>
                        <a:rPr lang="en-US">
                          <a:latin typeface="AppleSDGothicNeoB00"/>
                        </a:rPr>
                        <a:t> Pain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en-US">
                          <a:latin typeface="AppleSDGothicNeoB00"/>
                        </a:rPr>
                        <a:t>Point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​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>
                          <a:latin typeface="AppleSDGothicNeoB00"/>
                          <a:ea typeface="AppleSDGothicNeoB00"/>
                        </a:rPr>
                        <a:t>기능화 아이디어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0664"/>
                  </a:ext>
                </a:extLst>
              </a:tr>
              <a:tr h="1422327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“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시간 효율 중시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출장러</a:t>
                      </a:r>
                      <a:r>
                        <a:rPr lang="en-US">
                          <a:latin typeface="AppleSDGothicNeoB00"/>
                        </a:rPr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항공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지연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우려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공항까지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소요시간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불확실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주차위치</a:t>
                      </a:r>
                      <a:r>
                        <a:rPr lang="en-US">
                          <a:latin typeface="AppleSDGothicNeoB00"/>
                        </a:rPr>
                        <a:t>,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잔여석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불확실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en-US" err="1">
                          <a:latin typeface="AppleSDGothicNeoB00"/>
                        </a:rPr>
                        <a:t>지연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항공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알림</a:t>
                      </a:r>
                      <a:endParaRPr lang="en-US">
                        <a:latin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최적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경로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안내</a:t>
                      </a:r>
                      <a:r>
                        <a:rPr lang="en-US">
                          <a:latin typeface="AppleSDGothicNeoB00"/>
                        </a:rPr>
                        <a:t>: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우리집</a:t>
                      </a:r>
                      <a:r>
                        <a:rPr lang="en-US">
                          <a:latin typeface="AppleSDGothicNeoB00"/>
                        </a:rPr>
                        <a:t>-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주차장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정보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02980"/>
                  </a:ext>
                </a:extLst>
              </a:tr>
              <a:tr h="129941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“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케어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안심형 여행자</a:t>
                      </a:r>
                      <a:r>
                        <a:rPr lang="en-US">
                          <a:latin typeface="AppleSDGothicNeoB00"/>
                        </a:rPr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en-US" err="1">
                          <a:latin typeface="AppleSDGothicNeoB00"/>
                        </a:rPr>
                        <a:t>아이</a:t>
                      </a:r>
                      <a:r>
                        <a:rPr lang="en-US">
                          <a:latin typeface="AppleSDGothicNeoB00"/>
                        </a:rPr>
                        <a:t>/</a:t>
                      </a:r>
                      <a:r>
                        <a:rPr lang="en-US" err="1">
                          <a:latin typeface="AppleSDGothicNeoB00"/>
                        </a:rPr>
                        <a:t>노약자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동행</a:t>
                      </a: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앱 </a:t>
                      </a:r>
                      <a:r>
                        <a:rPr lang="en-US" err="1">
                          <a:latin typeface="AppleSDGothicNeoB00"/>
                        </a:rPr>
                        <a:t>조작</a:t>
                      </a:r>
                      <a:r>
                        <a:rPr lang="en-US">
                          <a:latin typeface="AppleSDGothicNeoB00"/>
                        </a:rPr>
                        <a:t>, </a:t>
                      </a:r>
                      <a:r>
                        <a:rPr lang="en-US" err="1">
                          <a:latin typeface="AppleSDGothicNeoB00"/>
                        </a:rPr>
                        <a:t>시설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찾기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어려움</a:t>
                      </a:r>
                      <a:endParaRPr lang="en-US">
                        <a:latin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en-US" err="1">
                          <a:latin typeface="AppleSDGothicNeoB00"/>
                        </a:rPr>
                        <a:t>필요한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정보를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한번에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보기를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원함</a:t>
                      </a:r>
                      <a:endParaRPr lang="en-US">
                        <a:latin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챗봇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서비스+음성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입력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한 눈에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보는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대시보드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73057"/>
                  </a:ext>
                </a:extLst>
              </a:tr>
              <a:tr h="128185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“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찍고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공유하는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탐험가</a:t>
                      </a:r>
                      <a:r>
                        <a:rPr lang="en-US">
                          <a:latin typeface="AppleSDGothicNeoB00"/>
                        </a:rPr>
                        <a:t>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항공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지연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할거리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/볼거리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부족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포토존</a:t>
                      </a:r>
                      <a:r>
                        <a:rPr lang="en-US">
                          <a:latin typeface="AppleSDGothicNeoB00"/>
                        </a:rPr>
                        <a:t>,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맛집,</a:t>
                      </a:r>
                      <a:r>
                        <a:rPr lang="en-US">
                          <a:latin typeface="AppleSDGothicNeoB00"/>
                        </a:rPr>
                        <a:t> SNS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용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찍을거리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en-US" err="1">
                          <a:latin typeface="AppleSDGothicNeoB00"/>
                        </a:rPr>
                        <a:t>필요</a:t>
                      </a:r>
                      <a:endParaRPr lang="en-US">
                        <a:latin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챗봇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 err="1">
                          <a:latin typeface="AppleSDGothicNeoB00"/>
                          <a:ea typeface="AppleSDGothicNeoB00"/>
                        </a:rPr>
                        <a:t>서비스+외국어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기능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B00"/>
                        </a:rPr>
                        <a:t>•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최적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경로</a:t>
                      </a:r>
                      <a:r>
                        <a:rPr lang="en-US">
                          <a:latin typeface="AppleSDGothicNeoB00"/>
                        </a:rPr>
                        <a:t>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안내</a:t>
                      </a:r>
                      <a:r>
                        <a:rPr lang="en-US">
                          <a:latin typeface="AppleSDGothicNeoB00"/>
                        </a:rPr>
                        <a:t>: 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공항내 포토존, 맛집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391540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DF33CB7A-567B-297C-DD7C-B750DBBBF6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2770" y="2442359"/>
            <a:ext cx="6039462" cy="106716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43DDF-3B2B-BB46-AD58-803D16EF8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0184" y="11439198"/>
            <a:ext cx="5419550" cy="25400"/>
          </a:xfrm>
          <a:prstGeom prst="rect">
            <a:avLst/>
          </a:prstGeom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EE4C8B6C-D9CD-D009-2562-F3CDBA96E3B3}"/>
              </a:ext>
            </a:extLst>
          </p:cNvPr>
          <p:cNvSpPr txBox="1"/>
          <p:nvPr/>
        </p:nvSpPr>
        <p:spPr>
          <a:xfrm>
            <a:off x="19788564" y="3004170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6199"/>
              </a:lnSpc>
            </a:pPr>
            <a:r>
              <a:rPr lang="ko-KR" altLang="en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18527-0850-4011-604F-FCC2CA6978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0964" y="3691792"/>
            <a:ext cx="5419550" cy="2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B8993B-A020-B00D-729E-9EC6EB0FA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70239" y="3889101"/>
            <a:ext cx="5413302" cy="736582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44BF2E-8C7E-93B5-8112-9C3607934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55843" y="2935159"/>
            <a:ext cx="2279580" cy="6562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6D0F19D6-05AE-82B6-72A0-C7B44A4FE0D9}"/>
              </a:ext>
            </a:extLst>
          </p:cNvPr>
          <p:cNvSpPr/>
          <p:nvPr/>
        </p:nvSpPr>
        <p:spPr>
          <a:xfrm>
            <a:off x="16173407" y="7273269"/>
            <a:ext cx="929748" cy="919944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ppleSDGothicNeoM00" panose="02000503000000000000" pitchFamily="2" charset="-127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648ABD57-0F6B-7025-C234-3029784F7ABC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 dirty="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기획</a:t>
            </a:r>
            <a:endParaRPr lang="ko-KR" altLang="en" sz="8000" i="0" u="none" strike="noStrike" dirty="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6" name="그림 4" descr="Picture 3">
            <a:extLst>
              <a:ext uri="{FF2B5EF4-FFF2-40B4-BE49-F238E27FC236}">
                <a16:creationId xmlns:a16="http://schemas.microsoft.com/office/drawing/2014/main" id="{1C3161C7-AF0C-9227-2B64-4FBB4DD596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2967" y="896190"/>
            <a:ext cx="1591666" cy="16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43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B81903-3570-1A19-F4D0-F467F4812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815B62C7-23A5-24AA-0811-B8F417EC41F7}"/>
              </a:ext>
            </a:extLst>
          </p:cNvPr>
          <p:cNvSpPr txBox="1"/>
          <p:nvPr/>
        </p:nvSpPr>
        <p:spPr>
          <a:xfrm>
            <a:off x="886758" y="1130300"/>
            <a:ext cx="6156512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 dirty="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기획</a:t>
            </a:r>
            <a:endParaRPr lang="ko-KR" altLang="en" sz="8000" i="0" u="none" strike="noStrike" dirty="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DD7ADEB1-657F-C499-AEF0-32B10136D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76" y="2755900"/>
            <a:ext cx="10943166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C2ED11B2-80ED-3B8C-7A23-C23D7AF9F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344" y="3975100"/>
            <a:ext cx="10084143" cy="44214"/>
          </a:xfrm>
          <a:prstGeom prst="rect">
            <a:avLst/>
          </a:prstGeom>
        </p:spPr>
      </p:pic>
      <p:sp>
        <p:nvSpPr>
          <p:cNvPr id="21" name="TextBox 13">
            <a:extLst>
              <a:ext uri="{FF2B5EF4-FFF2-40B4-BE49-F238E27FC236}">
                <a16:creationId xmlns:a16="http://schemas.microsoft.com/office/drawing/2014/main" id="{4CC7ADB9-07D4-35E5-8BDA-D14EE369AD4E}"/>
              </a:ext>
            </a:extLst>
          </p:cNvPr>
          <p:cNvSpPr txBox="1"/>
          <p:nvPr/>
        </p:nvSpPr>
        <p:spPr>
          <a:xfrm>
            <a:off x="1071558" y="3091329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 dirty="0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목표 사용자 규모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32DE3396-3344-494B-48BC-16B5FCF06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0685" y="1778234"/>
            <a:ext cx="11659715" cy="1131331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7" name="TextBox 13">
            <a:extLst>
              <a:ext uri="{FF2B5EF4-FFF2-40B4-BE49-F238E27FC236}">
                <a16:creationId xmlns:a16="http://schemas.microsoft.com/office/drawing/2014/main" id="{B3AB50D9-39FF-C85D-D11B-C54C90CC9C6C}"/>
              </a:ext>
            </a:extLst>
          </p:cNvPr>
          <p:cNvSpPr txBox="1"/>
          <p:nvPr/>
        </p:nvSpPr>
        <p:spPr>
          <a:xfrm>
            <a:off x="12511501" y="6780855"/>
            <a:ext cx="10245441" cy="6488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예상 사용량</a:t>
            </a:r>
            <a:endParaRPr lang="ko-KR" altLang="en-US" sz="3850" b="1" err="1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</p:txBody>
      </p:sp>
      <p:sp>
        <p:nvSpPr>
          <p:cNvPr id="42" name="TextBox 10">
            <a:extLst>
              <a:ext uri="{FF2B5EF4-FFF2-40B4-BE49-F238E27FC236}">
                <a16:creationId xmlns:a16="http://schemas.microsoft.com/office/drawing/2014/main" id="{BD030589-91F1-6F14-7D42-E126AC3DB9EF}"/>
              </a:ext>
            </a:extLst>
          </p:cNvPr>
          <p:cNvSpPr txBox="1"/>
          <p:nvPr/>
        </p:nvSpPr>
        <p:spPr>
          <a:xfrm>
            <a:off x="1931263" y="9808491"/>
            <a:ext cx="8917352" cy="22621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- 2024년 7월~2025년 6월,  인천공항 월 출국자 수 약 300만명</a:t>
            </a:r>
            <a:endParaRPr lang="ko-KR" altLang="en-US" sz="24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MVP 단계에서는 전체 방문자의 0.5% 웹 진입 가정</a:t>
            </a:r>
            <a:endParaRPr lang="ko-KR" altLang="en-US" sz="24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월 사용자 1만5천명, 일 사용자 5백명, 일 500세션 가정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- 2/6/12개월차에 각각 </a:t>
            </a:r>
            <a:r>
              <a:rPr lang="ko-KR" altLang="en-US" sz="2400" dirty="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진입률</a:t>
            </a: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1.0%, 2.0%, 3.5%로 상승 목표</a:t>
            </a:r>
          </a:p>
        </p:txBody>
      </p:sp>
      <p:sp>
        <p:nvSpPr>
          <p:cNvPr id="47" name="TextBox 10">
            <a:extLst>
              <a:ext uri="{FF2B5EF4-FFF2-40B4-BE49-F238E27FC236}">
                <a16:creationId xmlns:a16="http://schemas.microsoft.com/office/drawing/2014/main" id="{C6C4834A-888F-1520-1082-2D97CAB98033}"/>
              </a:ext>
            </a:extLst>
          </p:cNvPr>
          <p:cNvSpPr txBox="1"/>
          <p:nvPr/>
        </p:nvSpPr>
        <p:spPr>
          <a:xfrm>
            <a:off x="13469128" y="11141536"/>
            <a:ext cx="8917352" cy="170816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AppleSDGothicNeoM00"/>
                <a:ea typeface="AppleSDGothicNeoM00"/>
              </a:rPr>
              <a:t>월 세션이나 토큰 수 증가 시</a:t>
            </a:r>
            <a:r>
              <a:rPr lang="en-US" altLang="ko-KR" sz="2400" dirty="0">
                <a:latin typeface="AppleSDGothicNeoM00"/>
                <a:ea typeface="AppleSDGothicNeoM00"/>
              </a:rPr>
              <a:t>, UI</a:t>
            </a:r>
            <a:r>
              <a:rPr lang="ko-KR" altLang="en-US" sz="2400" dirty="0">
                <a:latin typeface="AppleSDGothicNeoM00"/>
                <a:ea typeface="AppleSDGothicNeoM00"/>
              </a:rPr>
              <a:t>용 상승 가능</a:t>
            </a:r>
            <a:endParaRPr lang="en-US" altLang="ko-KR" sz="2400" dirty="0">
              <a:latin typeface="AppleSDGothicNeoM00"/>
              <a:ea typeface="AppleSDGothicNeoM00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AppleSDGothicNeoM00"/>
                <a:ea typeface="AppleSDGothicNeoM00"/>
                <a:cs typeface="Calibri"/>
              </a:rPr>
              <a:t>트래픽 집중 피크 시간대 최대 동시 </a:t>
            </a:r>
            <a:r>
              <a:rPr lang="ko-KR" altLang="en-US" sz="2400" dirty="0" err="1">
                <a:latin typeface="AppleSDGothicNeoM00"/>
                <a:ea typeface="AppleSDGothicNeoM00"/>
                <a:cs typeface="Calibri"/>
              </a:rPr>
              <a:t>접속자</a:t>
            </a:r>
            <a:r>
              <a:rPr lang="ko-KR" altLang="en-US" sz="2400" dirty="0"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>
                <a:latin typeface="AppleSDGothicNeoM00"/>
                <a:ea typeface="AppleSDGothicNeoM00"/>
                <a:cs typeface="Calibri"/>
              </a:rPr>
              <a:t>10~20</a:t>
            </a:r>
            <a:r>
              <a:rPr lang="ko-KR" altLang="en-US" sz="2400" dirty="0">
                <a:latin typeface="AppleSDGothicNeoM00"/>
                <a:ea typeface="AppleSDGothicNeoM00"/>
                <a:cs typeface="Calibri"/>
              </a:rPr>
              <a:t>명 예상</a:t>
            </a:r>
            <a:endParaRPr lang="en-US" altLang="ko-KR" sz="2400" dirty="0"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latin typeface="AppleSDGothicNeoM00"/>
                <a:ea typeface="AppleSDGothicNeoM00"/>
                <a:cs typeface="Calibri"/>
              </a:rPr>
              <a:t>필요 시</a:t>
            </a:r>
            <a:r>
              <a:rPr lang="en-US" altLang="ko-KR" sz="2400" dirty="0">
                <a:latin typeface="AppleSDGothicNeoM00"/>
                <a:ea typeface="AppleSDGothicNeoM00"/>
                <a:cs typeface="Calibri"/>
              </a:rPr>
              <a:t>, </a:t>
            </a:r>
            <a:r>
              <a:rPr lang="ko-KR" altLang="en-US" sz="2400" dirty="0">
                <a:latin typeface="AppleSDGothicNeoM00"/>
                <a:ea typeface="AppleSDGothicNeoM00"/>
                <a:cs typeface="Calibri"/>
              </a:rPr>
              <a:t>자동 스케일링 설정 조정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04C67AA-38DC-CCF3-17A2-D833DA552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71" y="4619625"/>
            <a:ext cx="795337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1A4FBC01-A608-12EF-7889-95D3564CD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8561" y="776555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6A39095-ADFB-A705-FC63-A3022812BE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51566"/>
              </p:ext>
            </p:extLst>
          </p:nvPr>
        </p:nvGraphicFramePr>
        <p:xfrm>
          <a:off x="12557874" y="7430392"/>
          <a:ext cx="9840630" cy="3459377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640105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676950211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1483090258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663520218"/>
                    </a:ext>
                  </a:extLst>
                </a:gridCol>
                <a:gridCol w="1640105">
                  <a:extLst>
                    <a:ext uri="{9D8B030D-6E8A-4147-A177-3AD203B41FA5}">
                      <a16:colId xmlns:a16="http://schemas.microsoft.com/office/drawing/2014/main" val="1105558632"/>
                    </a:ext>
                  </a:extLst>
                </a:gridCol>
              </a:tblGrid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리소스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단위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출시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2개월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6개월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12개월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6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Static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6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Web</a:t>
                      </a:r>
                      <a:r>
                        <a:rPr lang="ko-KR" altLang="en-US" sz="16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6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App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1,050,000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4064739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Function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App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호출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105,000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3165793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Event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</a:t>
                      </a: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Hub</a:t>
                      </a:r>
                      <a:endParaRPr lang="ko-KR" altLang="en-US" sz="180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요청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105,000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1462215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err="1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OpenAI</a:t>
                      </a: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응답 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월 건수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7.5M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180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52.5M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1438649"/>
                  </a:ext>
                </a:extLst>
              </a:tr>
              <a:tr h="707600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Cosmos DB</a:t>
                      </a:r>
                      <a:b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</a:b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(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입력</a:t>
                      </a: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/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조회</a:t>
                      </a: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)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월 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건수</a:t>
                      </a: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15K/1.5K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30K/3K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60K/6K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105K/10.5K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Power BI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1계정 </a:t>
                      </a:r>
                      <a:r>
                        <a:rPr lang="en-US" altLang="ko-KR" sz="1800" u="none" strike="noStrike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고정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800" u="none" strike="noStrike" noProof="0">
                        <a:solidFill>
                          <a:srgbClr val="000000"/>
                        </a:solidFill>
                        <a:latin typeface="AppleSDGothicNeoB00"/>
                      </a:endParaRP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393111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kern="1200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월 </a:t>
                      </a:r>
                      <a:r>
                        <a:rPr lang="en-US" altLang="ko-KR" sz="1800" u="none" strike="noStrike" kern="1200" noProof="0" err="1">
                          <a:solidFill>
                            <a:srgbClr val="000000"/>
                          </a:solidFill>
                          <a:latin typeface="AppleSDGothicNeoB00"/>
                        </a:rPr>
                        <a:t>비용</a:t>
                      </a:r>
                      <a:r>
                        <a:rPr lang="en-US" altLang="ko-KR" sz="1800" u="none" strike="noStrike" kern="1200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 계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ko-KR" altLang="en-US" sz="1800" u="none" strike="noStrike" noProof="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약 7만원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약 8만원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약 15만원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약 25만원</a:t>
                      </a:r>
                    </a:p>
                  </a:txBody>
                  <a:tcPr anchor="ctr">
                    <a:lnL w="6350">
                      <a:solidFill>
                        <a:schemeClr val="accent1"/>
                      </a:solidFill>
                    </a:lnL>
                    <a:lnR w="6350">
                      <a:solidFill>
                        <a:schemeClr val="accent1"/>
                      </a:solidFill>
                    </a:lnR>
                    <a:lnT w="6350">
                      <a:solidFill>
                        <a:schemeClr val="accent1"/>
                      </a:solidFill>
                    </a:lnT>
                    <a:lnB w="6350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011D887-75F5-0907-6D3E-F01603075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1697934"/>
              </p:ext>
            </p:extLst>
          </p:nvPr>
        </p:nvGraphicFramePr>
        <p:xfrm>
          <a:off x="12550935" y="2744931"/>
          <a:ext cx="10488538" cy="385130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888933">
                  <a:extLst>
                    <a:ext uri="{9D8B030D-6E8A-4147-A177-3AD203B41FA5}">
                      <a16:colId xmlns:a16="http://schemas.microsoft.com/office/drawing/2014/main" val="1323965700"/>
                    </a:ext>
                  </a:extLst>
                </a:gridCol>
                <a:gridCol w="6599605">
                  <a:extLst>
                    <a:ext uri="{9D8B030D-6E8A-4147-A177-3AD203B41FA5}">
                      <a16:colId xmlns:a16="http://schemas.microsoft.com/office/drawing/2014/main" val="3952287685"/>
                    </a:ext>
                  </a:extLst>
                </a:gridCol>
              </a:tblGrid>
              <a:tr h="483832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ko-KR" altLang="en-US" sz="2400" b="1">
                          <a:solidFill>
                            <a:srgbClr val="18375F"/>
                          </a:solidFill>
                          <a:effectLst/>
                          <a:ea typeface="AppleSDGothicNeoM00"/>
                        </a:rPr>
                        <a:t>분석환경 및 도구</a:t>
                      </a:r>
                      <a:endParaRPr lang="ko-KR" altLang="en-US">
                        <a:effectLst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850"/>
                        </a:lnSpc>
                        <a:buNone/>
                      </a:pPr>
                      <a:r>
                        <a:rPr lang="ko-KR" altLang="en-US" sz="2400" b="1">
                          <a:solidFill>
                            <a:srgbClr val="18375F"/>
                          </a:solidFill>
                          <a:effectLst/>
                          <a:ea typeface="AppleSDGothicNeoM00"/>
                        </a:rPr>
                        <a:t>주요 역할</a:t>
                      </a:r>
                      <a:endParaRPr lang="ko-KR" altLang="en-US">
                        <a:effectLst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648737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Functions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데이터 수집 및 처리 자동화, 실시간 API 함수 운영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3498996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Stream Analytics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실시간 데이터 스트림 </a:t>
                      </a: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전처리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0551947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Open AI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텍스트 </a:t>
                      </a: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임베딩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 생성 및 </a:t>
                      </a: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GPT 4.1 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기반 자연어 응답 생성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839315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sz="2000">
                          <a:effectLst/>
                          <a:latin typeface="AppleSDGothicNeoM00"/>
                        </a:rPr>
                        <a:t>Power BI</a:t>
                      </a:r>
                      <a:endParaRPr lang="en-US" altLang="ko-KR">
                        <a:effectLst/>
                        <a:latin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실시간 데이터 분석 결과 및 대시보드 제공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335967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Cosmos DB</a:t>
                      </a:r>
                      <a:endParaRPr 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fontAlgn="base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임베딩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 및 </a:t>
                      </a:r>
                      <a:r>
                        <a:rPr lang="ko-KR" altLang="en-US" sz="2000" err="1">
                          <a:effectLst/>
                          <a:latin typeface="AppleSDGothicNeoM00"/>
                          <a:ea typeface="AppleSDGothicNeoM00"/>
                        </a:rPr>
                        <a:t>전처리된</a:t>
                      </a: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 실시간 데이터 저장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641835"/>
                  </a:ext>
                </a:extLst>
              </a:tr>
              <a:tr h="56124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400"/>
                        </a:lnSpc>
                        <a:buNone/>
                      </a:pPr>
                      <a:r>
                        <a:rPr lang="en-US" altLang="ko-KR" sz="2000">
                          <a:effectLst/>
                          <a:latin typeface="AppleSDGothicNeoM00"/>
                          <a:ea typeface="AppleSDGothicNeoM00"/>
                        </a:rPr>
                        <a:t>Azure Static Web App</a:t>
                      </a:r>
                      <a:endParaRPr lang="en-US" altLang="ko-KR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ts val="3600"/>
                        </a:lnSpc>
                        <a:buNone/>
                      </a:pPr>
                      <a:r>
                        <a:rPr lang="ko-KR" altLang="en-US" sz="2000">
                          <a:effectLst/>
                          <a:latin typeface="AppleSDGothicNeoM00"/>
                          <a:ea typeface="AppleSDGothicNeoM00"/>
                        </a:rPr>
                        <a:t>반응형 웹 페이지 호스팅 및 배포</a:t>
                      </a:r>
                      <a:endParaRPr lang="ko-KR" altLang="en-US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836045"/>
                  </a:ext>
                </a:extLst>
              </a:tr>
            </a:tbl>
          </a:graphicData>
        </a:graphic>
      </p:graphicFrame>
      <p:sp>
        <p:nvSpPr>
          <p:cNvPr id="4" name="TextBox 13">
            <a:extLst>
              <a:ext uri="{FF2B5EF4-FFF2-40B4-BE49-F238E27FC236}">
                <a16:creationId xmlns:a16="http://schemas.microsoft.com/office/drawing/2014/main" id="{643E6102-6667-A057-2A8E-A9F5F4E9A8F9}"/>
              </a:ext>
            </a:extLst>
          </p:cNvPr>
          <p:cNvSpPr txBox="1"/>
          <p:nvPr/>
        </p:nvSpPr>
        <p:spPr>
          <a:xfrm>
            <a:off x="12511976" y="1893209"/>
            <a:ext cx="10227298" cy="88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주요 리소스</a:t>
            </a:r>
          </a:p>
        </p:txBody>
      </p:sp>
      <p:pic>
        <p:nvPicPr>
          <p:cNvPr id="5" name="그림 4" descr="Picture 3">
            <a:extLst>
              <a:ext uri="{FF2B5EF4-FFF2-40B4-BE49-F238E27FC236}">
                <a16:creationId xmlns:a16="http://schemas.microsoft.com/office/drawing/2014/main" id="{830AF9CA-5D6C-9F7E-E1F3-ABA54CB09E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2967" y="896190"/>
            <a:ext cx="1591666" cy="165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>
            <a:extLst>
              <a:ext uri="{FF2B5EF4-FFF2-40B4-BE49-F238E27FC236}">
                <a16:creationId xmlns:a16="http://schemas.microsoft.com/office/drawing/2014/main" id="{4F5B2B11-CBA5-77EA-4228-37FA73415546}"/>
              </a:ext>
            </a:extLst>
          </p:cNvPr>
          <p:cNvSpPr txBox="1"/>
          <p:nvPr/>
        </p:nvSpPr>
        <p:spPr>
          <a:xfrm>
            <a:off x="886758" y="1130300"/>
            <a:ext cx="8833809" cy="15047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/>
                <a:ea typeface="AppleSDGothicNeoB00"/>
                <a:cs typeface="Calibri"/>
              </a:rPr>
              <a:t>서비스 파이프라인</a:t>
            </a:r>
            <a:endParaRPr lang="ko-KR" altLang="en" sz="8000" i="0" u="none" strike="noStrike">
              <a:solidFill>
                <a:srgbClr val="3866D4"/>
              </a:solidFill>
              <a:latin typeface="AppleSDGothicNeoB00"/>
              <a:ea typeface="AppleSDGothicNeoB00"/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06CA0-C479-2659-53F6-CD9F4579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73" y="3045278"/>
            <a:ext cx="23757617" cy="1033668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" name="그림 1" descr="Picture 9">
            <a:extLst>
              <a:ext uri="{FF2B5EF4-FFF2-40B4-BE49-F238E27FC236}">
                <a16:creationId xmlns:a16="http://schemas.microsoft.com/office/drawing/2014/main" id="{171E28BD-BB07-EDBB-6595-CA52984F9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906" y="1315998"/>
            <a:ext cx="1425411" cy="14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63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8CEA56-133D-C76D-2A15-3A50F66E6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70FA35E-FBDB-6200-0827-97E99CB96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C27FF5CB-C634-7F93-CEC0-902917B5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2188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91B04BE-B6C9-CDE5-3200-A161EF8F8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27E2027F-22B2-AFBF-F9AD-2FF7A69E1394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2. </a:t>
            </a:r>
            <a:r>
              <a:rPr lang="ko-KR" alt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데이터 수집 및 </a:t>
            </a:r>
            <a:r>
              <a:rPr lang="ko-KR" altLang="en-US" sz="9600" spc="405" dirty="0" err="1">
                <a:solidFill>
                  <a:srgbClr val="FFFFFF"/>
                </a:solidFill>
                <a:latin typeface="AppleSDGothicNeoB00"/>
                <a:ea typeface="AppleSDGothicNeoB00"/>
              </a:rPr>
              <a:t>전처리</a:t>
            </a:r>
            <a:r>
              <a:rPr 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endParaRPr lang="en-US" sz="9600" b="0" i="0" u="none" strike="noStrike" spc="405" dirty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18866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>
            <a:extLst>
              <a:ext uri="{FF2B5EF4-FFF2-40B4-BE49-F238E27FC236}">
                <a16:creationId xmlns:a16="http://schemas.microsoft.com/office/drawing/2014/main" id="{BE70D2E9-80DF-11E3-2930-E185A9796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8" y="3122910"/>
            <a:ext cx="16766785" cy="10395778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4D5BBFB6-7586-0C5C-8257-BADE2B6A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338" y="3505199"/>
            <a:ext cx="4242681" cy="1142259"/>
          </a:xfrm>
          <a:prstGeom prst="rect">
            <a:avLst/>
          </a:prstGeom>
        </p:spPr>
      </p:pic>
      <p:pic>
        <p:nvPicPr>
          <p:cNvPr id="1037" name="그림 1036">
            <a:extLst>
              <a:ext uri="{FF2B5EF4-FFF2-40B4-BE49-F238E27FC236}">
                <a16:creationId xmlns:a16="http://schemas.microsoft.com/office/drawing/2014/main" id="{48CC8DBE-8787-AAA9-7986-EF13AFC2C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3215" y="3125705"/>
            <a:ext cx="3893755" cy="19012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D1324222-76F6-CAEF-0AD5-63EC0E696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1600" y="6719481"/>
            <a:ext cx="2458563" cy="2365200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BAE79517-4196-B6E2-C910-9566C61013A3}"/>
              </a:ext>
            </a:extLst>
          </p:cNvPr>
          <p:cNvSpPr/>
          <p:nvPr/>
        </p:nvSpPr>
        <p:spPr>
          <a:xfrm>
            <a:off x="18017877" y="6527419"/>
            <a:ext cx="2415634" cy="2759943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 연동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CDC69CEA-ABD6-1378-24DF-AB3B8B4C5B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5545734"/>
              </p:ext>
            </p:extLst>
          </p:nvPr>
        </p:nvGraphicFramePr>
        <p:xfrm>
          <a:off x="1451758" y="5208812"/>
          <a:ext cx="15203251" cy="7354861"/>
        </p:xfrm>
        <a:graphic>
          <a:graphicData uri="http://schemas.openxmlformats.org/drawingml/2006/table">
            <a:tbl>
              <a:tblPr/>
              <a:tblGrid>
                <a:gridCol w="3958045">
                  <a:extLst>
                    <a:ext uri="{9D8B030D-6E8A-4147-A177-3AD203B41FA5}">
                      <a16:colId xmlns:a16="http://schemas.microsoft.com/office/drawing/2014/main" val="1705487564"/>
                    </a:ext>
                  </a:extLst>
                </a:gridCol>
                <a:gridCol w="3644537">
                  <a:extLst>
                    <a:ext uri="{9D8B030D-6E8A-4147-A177-3AD203B41FA5}">
                      <a16:colId xmlns:a16="http://schemas.microsoft.com/office/drawing/2014/main" val="822680916"/>
                    </a:ext>
                  </a:extLst>
                </a:gridCol>
                <a:gridCol w="2429691">
                  <a:extLst>
                    <a:ext uri="{9D8B030D-6E8A-4147-A177-3AD203B41FA5}">
                      <a16:colId xmlns:a16="http://schemas.microsoft.com/office/drawing/2014/main" val="3182876754"/>
                    </a:ext>
                  </a:extLst>
                </a:gridCol>
                <a:gridCol w="5170978">
                  <a:extLst>
                    <a:ext uri="{9D8B030D-6E8A-4147-A177-3AD203B41FA5}">
                      <a16:colId xmlns:a16="http://schemas.microsoft.com/office/drawing/2014/main" val="2333617090"/>
                    </a:ext>
                  </a:extLst>
                </a:gridCol>
              </a:tblGrid>
              <a:tr h="9318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수집 데이터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수집 목적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실행 주기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 b="1">
                          <a:latin typeface="AppleSDGothicNeoM00"/>
                          <a:ea typeface="AppleSDGothicNeoM00"/>
                        </a:rPr>
                        <a:t>주기 설정 이유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485012"/>
                  </a:ext>
                </a:extLst>
              </a:tr>
              <a:tr h="11388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항공편 정보 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+ 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도착지 날씨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지연 항공편 감지</a:t>
                      </a:r>
                      <a:endParaRPr lang="en-US" altLang="ko-KR" sz="2000">
                        <a:latin typeface="AppleSDGothicNeoM00"/>
                        <a:ea typeface="AppleSDGothicNeoM0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여행객 맞춤 정보 제공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20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데이터 특성과 변동성에 따른 주기 설정</a:t>
                      </a: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Azure 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실행 비용 최적화를 위한 수집 간격 조정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548973"/>
                  </a:ext>
                </a:extLst>
              </a:tr>
              <a:tr h="10957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공항 주차장 실시간 상태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주차 공간 안내</a:t>
                      </a:r>
                      <a:endParaRPr lang="en-US" altLang="ko-KR" sz="2000">
                        <a:latin typeface="AppleSDGothicNeoM00"/>
                        <a:ea typeface="AppleSDGothicNeoM0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주차장 혼잡도 분석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10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414058"/>
                  </a:ext>
                </a:extLst>
              </a:tr>
              <a:tr h="1484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터미널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게이트별 시간대별 승객 수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게이트별 혼잡도 분석</a:t>
                      </a:r>
                      <a:endParaRPr lang="en-US" altLang="ko-KR" sz="2000"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여행객 맞춤 정보 제공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3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470113"/>
                  </a:ext>
                </a:extLst>
              </a:tr>
              <a:tr h="14840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주요 통화 환율 정보 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(USD, JPY 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등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)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환율 안내</a:t>
                      </a:r>
                      <a:endParaRPr lang="en-US" altLang="ko-KR" sz="2000">
                        <a:latin typeface="AppleSDGothicNeoM00"/>
                        <a:ea typeface="AppleSDGothicNeoM00"/>
                      </a:endParaRPr>
                    </a:p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여행객 맞춤 정보 제공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12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시간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97709"/>
                  </a:ext>
                </a:extLst>
              </a:tr>
              <a:tr h="122039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공항 내 상업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편의시설 정보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매장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/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시설 안내</a:t>
                      </a:r>
                    </a:p>
                  </a:txBody>
                  <a:tcPr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매주 월요일 </a:t>
                      </a:r>
                      <a:r>
                        <a:rPr lang="en-US" altLang="ko-KR" sz="2000">
                          <a:latin typeface="AppleSDGothicNeoM00"/>
                          <a:ea typeface="AppleSDGothicNeoM00"/>
                        </a:rPr>
                        <a:t>0</a:t>
                      </a:r>
                      <a:r>
                        <a:rPr lang="ko-KR" altLang="en-US" sz="2000">
                          <a:latin typeface="AppleSDGothicNeoM00"/>
                          <a:ea typeface="AppleSDGothicNeoM00"/>
                        </a:rPr>
                        <a:t>시</a:t>
                      </a:r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88744" marR="88744" marT="44372" marB="44372" anchor="ctr">
                    <a:lnL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016749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2370E11A-3F75-1A83-A0B2-FBD12C774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77028" y="2228869"/>
            <a:ext cx="24384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ko-KR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 </a:t>
            </a: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662FE73-4AAA-AFA6-A235-DE188734DAA3}"/>
              </a:ext>
            </a:extLst>
          </p:cNvPr>
          <p:cNvSpPr txBox="1"/>
          <p:nvPr/>
        </p:nvSpPr>
        <p:spPr>
          <a:xfrm>
            <a:off x="1003300" y="1282700"/>
            <a:ext cx="9389275" cy="126632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데이터 수집 및 </a:t>
            </a:r>
            <a:r>
              <a:rPr lang="ko-KR" altLang="en-US" sz="8000" err="1">
                <a:solidFill>
                  <a:srgbClr val="3866D4"/>
                </a:solidFill>
                <a:latin typeface="AppleSDGothicNeoB00"/>
                <a:ea typeface="AppleSDGothicNeoB00"/>
              </a:rPr>
              <a:t>전처리</a:t>
            </a:r>
            <a:endParaRPr kumimoji="0" lang="en" sz="8000" i="0" u="none" strike="noStrike" kern="1200" cap="none" spc="0" normalizeH="0" baseline="0" noProof="0" err="1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8" name="그림 4" descr="Picture 3">
            <a:extLst>
              <a:ext uri="{FF2B5EF4-FFF2-40B4-BE49-F238E27FC236}">
                <a16:creationId xmlns:a16="http://schemas.microsoft.com/office/drawing/2014/main" id="{12C9D6E6-94A4-DAA2-7EE7-F83D0769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1347" y="1283425"/>
            <a:ext cx="1551957" cy="149332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ACBD06-EA9B-841E-D8AD-3367A4691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그림 1034">
            <a:extLst>
              <a:ext uri="{FF2B5EF4-FFF2-40B4-BE49-F238E27FC236}">
                <a16:creationId xmlns:a16="http://schemas.microsoft.com/office/drawing/2014/main" id="{AF80E581-13FA-4947-8B18-AA616234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11" y="4358981"/>
            <a:ext cx="2514609" cy="1956933"/>
          </a:xfrm>
          <a:prstGeom prst="rect">
            <a:avLst/>
          </a:prstGeom>
        </p:spPr>
      </p:pic>
      <p:pic>
        <p:nvPicPr>
          <p:cNvPr id="1039" name="그림 1038">
            <a:extLst>
              <a:ext uri="{FF2B5EF4-FFF2-40B4-BE49-F238E27FC236}">
                <a16:creationId xmlns:a16="http://schemas.microsoft.com/office/drawing/2014/main" id="{3C138210-551F-FE49-187F-583BEE8BA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906" y="3388594"/>
            <a:ext cx="2971906" cy="2859049"/>
          </a:xfrm>
          <a:prstGeom prst="rect">
            <a:avLst/>
          </a:prstGeom>
        </p:spPr>
      </p:pic>
      <p:sp>
        <p:nvSpPr>
          <p:cNvPr id="1040" name="화살표: 오른쪽 1039">
            <a:extLst>
              <a:ext uri="{FF2B5EF4-FFF2-40B4-BE49-F238E27FC236}">
                <a16:creationId xmlns:a16="http://schemas.microsoft.com/office/drawing/2014/main" id="{48424A57-0ACD-443E-8F92-46C6DB1E13AA}"/>
              </a:ext>
            </a:extLst>
          </p:cNvPr>
          <p:cNvSpPr/>
          <p:nvPr/>
        </p:nvSpPr>
        <p:spPr>
          <a:xfrm>
            <a:off x="6182470" y="6020607"/>
            <a:ext cx="3391180" cy="1520902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 </a:t>
            </a:r>
            <a:r>
              <a:rPr kumimoji="0" lang="ko-KR" altLang="en-US" sz="2400" b="1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전처리</a:t>
            </a:r>
            <a:r>
              <a:rPr kumimoji="0" lang="ko-KR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및 가공</a:t>
            </a:r>
          </a:p>
        </p:txBody>
      </p:sp>
      <p:pic>
        <p:nvPicPr>
          <p:cNvPr id="1042" name="그림 1041">
            <a:extLst>
              <a:ext uri="{FF2B5EF4-FFF2-40B4-BE49-F238E27FC236}">
                <a16:creationId xmlns:a16="http://schemas.microsoft.com/office/drawing/2014/main" id="{E868392B-A655-1DF1-2907-373B50BC28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9561" y="3255244"/>
            <a:ext cx="2686389" cy="2836326"/>
          </a:xfrm>
          <a:prstGeom prst="rect">
            <a:avLst/>
          </a:prstGeom>
        </p:spPr>
      </p:pic>
      <p:pic>
        <p:nvPicPr>
          <p:cNvPr id="1045" name="그림 1044">
            <a:extLst>
              <a:ext uri="{FF2B5EF4-FFF2-40B4-BE49-F238E27FC236}">
                <a16:creationId xmlns:a16="http://schemas.microsoft.com/office/drawing/2014/main" id="{45ADB036-EBEE-EC10-C3E4-6AAD3241FC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66221" y="1247530"/>
            <a:ext cx="1745053" cy="16467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986EB1-4ACB-698D-AF02-40980634EC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0" y="6376773"/>
            <a:ext cx="3746682" cy="583800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6CA247C-96F3-DE9E-A533-33C3CB39E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034" y="6376773"/>
            <a:ext cx="4762076" cy="554788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7A4968B-CA38-27B0-EEBC-EE9193BF861C}"/>
              </a:ext>
            </a:extLst>
          </p:cNvPr>
          <p:cNvSpPr/>
          <p:nvPr/>
        </p:nvSpPr>
        <p:spPr>
          <a:xfrm>
            <a:off x="14430908" y="3915428"/>
            <a:ext cx="3391200" cy="152280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데이터　연동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9DDECE79-F206-6955-B48F-22C97CDAE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30705" y="3069634"/>
            <a:ext cx="4856644" cy="325787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AAD48C4A-6D06-C872-7FFB-E9E3FE1E4B12}"/>
              </a:ext>
            </a:extLst>
          </p:cNvPr>
          <p:cNvSpPr/>
          <p:nvPr/>
        </p:nvSpPr>
        <p:spPr>
          <a:xfrm>
            <a:off x="14431185" y="9123483"/>
            <a:ext cx="3391200" cy="152280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defRPr/>
            </a:pPr>
            <a:r>
              <a:rPr lang="ko-KR" altLang="en-US" sz="2400" b="1">
                <a:solidFill>
                  <a:prstClr val="white"/>
                </a:solidFill>
                <a:latin typeface="AppleSDGothicNeoM00"/>
                <a:ea typeface="AppleSDGothicNeoM00"/>
              </a:rPr>
              <a:t>정적 웹 앱</a:t>
            </a:r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8662FE73-4AAA-AFA6-A235-DE188734DAA3}"/>
              </a:ext>
            </a:extLst>
          </p:cNvPr>
          <p:cNvSpPr txBox="1"/>
          <p:nvPr/>
        </p:nvSpPr>
        <p:spPr>
          <a:xfrm>
            <a:off x="1003300" y="1282700"/>
            <a:ext cx="9389275" cy="1266323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/>
                <a:ea typeface="AppleSDGothicNeoB00"/>
              </a:rPr>
              <a:t>데이터 수집 및 </a:t>
            </a:r>
            <a:r>
              <a:rPr lang="ko-KR" altLang="en-US" sz="8000" err="1">
                <a:solidFill>
                  <a:srgbClr val="3866D4"/>
                </a:solidFill>
                <a:latin typeface="AppleSDGothicNeoB00"/>
                <a:ea typeface="AppleSDGothicNeoB00"/>
              </a:rPr>
              <a:t>전처리</a:t>
            </a:r>
            <a:endParaRPr kumimoji="0" lang="en" sz="8000" i="0" u="none" strike="noStrike" kern="1200" cap="none" spc="0" normalizeH="0" baseline="0" noProof="0" err="1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pic>
        <p:nvPicPr>
          <p:cNvPr id="12" name="그림 4" descr="Picture 3">
            <a:extLst>
              <a:ext uri="{FF2B5EF4-FFF2-40B4-BE49-F238E27FC236}">
                <a16:creationId xmlns:a16="http://schemas.microsoft.com/office/drawing/2014/main" id="{12C9D6E6-94A4-DAA2-7EE7-F83D0769AF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1347" y="1283425"/>
            <a:ext cx="1551957" cy="14933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793077-189F-85B1-45C6-AEE7DB8821F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-1947" b="26056"/>
          <a:stretch>
            <a:fillRect/>
          </a:stretch>
        </p:blipFill>
        <p:spPr>
          <a:xfrm>
            <a:off x="18531532" y="8244253"/>
            <a:ext cx="4850670" cy="4826843"/>
          </a:xfrm>
          <a:prstGeom prst="rect">
            <a:avLst/>
          </a:prstGeom>
        </p:spPr>
      </p:pic>
      <p:pic>
        <p:nvPicPr>
          <p:cNvPr id="4" name="그래픽 3" descr="Azure Static Web Apps - Training | Microsoft Learn">
            <a:extLst>
              <a:ext uri="{FF2B5EF4-FFF2-40B4-BE49-F238E27FC236}">
                <a16:creationId xmlns:a16="http://schemas.microsoft.com/office/drawing/2014/main" id="{BC808606-081C-1627-C4E3-244536B24F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68651" y="6595361"/>
            <a:ext cx="1701299" cy="16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3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00BF1F-684A-677B-AA23-D97221CAD9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1088501-4CF7-9ED4-8BE3-572628D4B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CAC4047-F9EE-DD52-ED9F-C4287021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7F12B86-9516-CC53-D573-B73AA96F7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B905D460-6D7A-9C6F-9256-EBDE0E15BE30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3.</a:t>
            </a:r>
            <a:r>
              <a:rPr lang="en-US" altLang="ko-KR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 </a:t>
            </a:r>
            <a:r>
              <a:rPr lang="ko-KR" altLang="en-US" sz="9600" dirty="0">
                <a:solidFill>
                  <a:srgbClr val="FFFFFF"/>
                </a:solidFill>
                <a:latin typeface="AppleSDGothicNeoB00"/>
                <a:ea typeface="AppleSDGothicNeoB00"/>
                <a:cs typeface="Calibri"/>
              </a:rPr>
              <a:t>대시보드 구성</a:t>
            </a:r>
            <a:endParaRPr lang="en" altLang="ko-KR" sz="9600" spc="405" dirty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223EAD-24B0-4E7B-F73B-1111C56DACA6}"/>
              </a:ext>
            </a:extLst>
          </p:cNvPr>
          <p:cNvSpPr txBox="1"/>
          <p:nvPr/>
        </p:nvSpPr>
        <p:spPr>
          <a:xfrm>
            <a:off x="241792" y="8353234"/>
            <a:ext cx="10120306" cy="12464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ko-KR" altLang="en-US" sz="7500" dirty="0">
              <a:solidFill>
                <a:srgbClr val="FFFFFF"/>
              </a:solidFill>
              <a:latin typeface="AppleSDGothicNeoB00"/>
              <a:ea typeface="AppleSDGothicNeoB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6415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29F4F0-A3E3-5FD2-A226-FCEA7CD63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BAC9A7E-008B-5ACF-A9CA-8FA616F27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899" y="1371600"/>
            <a:ext cx="1155700" cy="952500"/>
          </a:xfrm>
          <a:prstGeom prst="rect">
            <a:avLst/>
          </a:prstGeom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id="{0767431B-80FF-EBF0-2A32-F376F055680E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트러블 슈팅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65" name="Explosion: 8 Points 64">
            <a:extLst>
              <a:ext uri="{FF2B5EF4-FFF2-40B4-BE49-F238E27FC236}">
                <a16:creationId xmlns:a16="http://schemas.microsoft.com/office/drawing/2014/main" id="{2A0C4706-7516-84FA-0F0D-F9295B97DB47}"/>
              </a:ext>
            </a:extLst>
          </p:cNvPr>
          <p:cNvSpPr/>
          <p:nvPr/>
        </p:nvSpPr>
        <p:spPr>
          <a:xfrm>
            <a:off x="6381020" y="1116000"/>
            <a:ext cx="599661" cy="649357"/>
          </a:xfrm>
          <a:prstGeom prst="irregularSeal1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F355D5E-FC73-BEBF-8D87-0C6BFB288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27" y="2841624"/>
            <a:ext cx="23306520" cy="1028201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A0DDC79-17D2-D70E-1AE6-13E00AC13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692" y="3257491"/>
            <a:ext cx="6231082" cy="469467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A1F9F419-FC64-C2E9-6916-5C49E394170A}"/>
              </a:ext>
            </a:extLst>
          </p:cNvPr>
          <p:cNvSpPr/>
          <p:nvPr/>
        </p:nvSpPr>
        <p:spPr>
          <a:xfrm>
            <a:off x="7245848" y="4877870"/>
            <a:ext cx="1324955" cy="1408333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0206B08-9ADB-AFA1-780D-251DA68E1A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4708" y="3427313"/>
            <a:ext cx="1226995" cy="120869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9" name="Arrow: Right 58">
            <a:extLst>
              <a:ext uri="{FF2B5EF4-FFF2-40B4-BE49-F238E27FC236}">
                <a16:creationId xmlns:a16="http://schemas.microsoft.com/office/drawing/2014/main" id="{D9F606FE-EBD7-50F4-DC90-4089465777FA}"/>
              </a:ext>
            </a:extLst>
          </p:cNvPr>
          <p:cNvSpPr/>
          <p:nvPr/>
        </p:nvSpPr>
        <p:spPr>
          <a:xfrm>
            <a:off x="15325730" y="4862764"/>
            <a:ext cx="1324955" cy="1408333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7A69ACE-585C-BF81-1435-70A057045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30204" y="3745616"/>
            <a:ext cx="6362701" cy="336826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0E0D7AF-8B55-97D6-E069-7A3A1D237F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2539" y="3752049"/>
            <a:ext cx="6355773" cy="337903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8" name="TextBox 25">
            <a:extLst>
              <a:ext uri="{FF2B5EF4-FFF2-40B4-BE49-F238E27FC236}">
                <a16:creationId xmlns:a16="http://schemas.microsoft.com/office/drawing/2014/main" id="{0BDD56DA-5253-9797-D03A-5A671DE135E2}"/>
              </a:ext>
            </a:extLst>
          </p:cNvPr>
          <p:cNvSpPr txBox="1"/>
          <p:nvPr/>
        </p:nvSpPr>
        <p:spPr>
          <a:xfrm>
            <a:off x="892110" y="8427845"/>
            <a:ext cx="10344081" cy="40996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각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테이블별로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의미체계를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만들어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가져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올 수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있지만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이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경우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Power BI Direct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Query가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비활성화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된다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. </a:t>
            </a:r>
            <a:b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</a:b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(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현재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Power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BI는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다중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의미체계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지원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X)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모든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테이블을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1개의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테이블로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병합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후 Power BI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내부에서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테이블로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분할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Azure Cosmos DB     VS     Azure SQL DB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12208659-7BF2-7A4A-E7FC-18F229E3FB47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801535" y="5109990"/>
            <a:ext cx="2600740" cy="24875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5917584-6C46-CD84-7C70-3FFFDC0AA3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3792" y="8909153"/>
            <a:ext cx="11819695" cy="3416342"/>
          </a:xfrm>
          <a:prstGeom prst="rect">
            <a:avLst/>
          </a:prstGeom>
          <a:ln w="28575">
            <a:solidFill>
              <a:srgbClr val="FF0000"/>
            </a:solidFill>
            <a:prstDash val="dash"/>
          </a:ln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79BFE-136D-9CE4-3240-F91ABB344CFB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53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177000"/>
                    </a14:imgEffect>
                    <a14:imgEffect>
                      <a14:brightnessContrast bright="13000"/>
                    </a14:imgEffect>
                  </a14:imgLayer>
                </a14:imgProps>
              </a:ext>
            </a:extLst>
          </a:blip>
          <a:srcRect r="38560" b="62911"/>
          <a:stretch>
            <a:fillRect/>
          </a:stretch>
        </p:blipFill>
        <p:spPr>
          <a:xfrm>
            <a:off x="11492289" y="5391932"/>
            <a:ext cx="12343886" cy="372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4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85F52-DA88-7D07-792F-A383EA915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EFAE458A-0B4E-ACC5-766C-587DF28E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37" y="2620834"/>
            <a:ext cx="16846839" cy="1048556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9C10E-A6ED-E9DF-BF76-24FA57E72C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3336" y="1002113"/>
            <a:ext cx="739582" cy="651166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DB2504F-29D9-E03C-992A-A1FB06A44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4400" y="1371600"/>
            <a:ext cx="1155700" cy="9525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6D50B7-7807-A4E9-E2D6-D144100E3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077" y="3743948"/>
            <a:ext cx="16324094" cy="254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F73CE81A-DC28-9F29-28B5-159976E85F36}"/>
              </a:ext>
            </a:extLst>
          </p:cNvPr>
          <p:cNvSpPr txBox="1"/>
          <p:nvPr/>
        </p:nvSpPr>
        <p:spPr>
          <a:xfrm>
            <a:off x="1780608" y="2990360"/>
            <a:ext cx="5836227" cy="77239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왜 </a:t>
            </a: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Cosmos</a:t>
            </a: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 DB? 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F34EF-C706-A622-DF57-06D776780B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565" y="2777879"/>
            <a:ext cx="1026538" cy="920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999267-4283-96A9-57A1-39863B1A7B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282" y="4080929"/>
            <a:ext cx="3181350" cy="105727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5993B8-B3B9-1621-063D-116CC62567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0796" y="4331918"/>
            <a:ext cx="3209925" cy="11049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E4D7CB-C3A4-ECF5-9D11-CB25B78BEB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91372" y="4621007"/>
            <a:ext cx="3267075" cy="10763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B50935-9F76-5788-6C62-228DBCE209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89986" y="4910095"/>
            <a:ext cx="3219450" cy="10477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7EE44-5A16-5E12-5052-66B68DB663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61899" y="5143908"/>
            <a:ext cx="3190875" cy="109537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8DF691A-CCD7-3D63-BF65-22268EFB7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150227"/>
              </p:ext>
            </p:extLst>
          </p:nvPr>
        </p:nvGraphicFramePr>
        <p:xfrm>
          <a:off x="910897" y="6787688"/>
          <a:ext cx="16163985" cy="5853253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546564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676950211"/>
                    </a:ext>
                  </a:extLst>
                </a:gridCol>
                <a:gridCol w="4075611">
                  <a:extLst>
                    <a:ext uri="{9D8B030D-6E8A-4147-A177-3AD203B41FA5}">
                      <a16:colId xmlns:a16="http://schemas.microsoft.com/office/drawing/2014/main" val="1483090258"/>
                    </a:ext>
                  </a:extLst>
                </a:gridCol>
                <a:gridCol w="4427010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</a:tblGrid>
              <a:tr h="92419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비교 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Cosmos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Azure SQL DB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왜 </a:t>
                      </a:r>
                      <a:r>
                        <a:rPr lang="en-US">
                          <a:latin typeface="AppleSDGothicNeoB00"/>
                        </a:rPr>
                        <a:t>Cosmos DB ?</a:t>
                      </a:r>
                      <a:endParaRPr lang="en-US" altLang="ko-KR">
                        <a:latin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83617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AppleSDGothicNeoB00"/>
                          <a:ea typeface="AppleSDGothicNeoM00"/>
                        </a:rPr>
                        <a:t> 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실시간 쓰기 처리 속도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밀리초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en-US" sz="2000" err="1">
                          <a:latin typeface="AppleSDGothicNeoB00"/>
                        </a:rPr>
                        <a:t>ms</a:t>
                      </a:r>
                      <a:r>
                        <a:rPr lang="en-US" sz="2000">
                          <a:latin typeface="AppleSDGothicNeoB00"/>
                        </a:rPr>
                        <a:t>)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단위 쓰기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상대적으로 느림 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초 단위 이상 가능성</a:t>
                      </a:r>
                      <a:r>
                        <a:rPr lang="en-US" altLang="ko-KR" sz="2000">
                          <a:latin typeface="AppleSDGothicNeoB0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대량 이벤트를 빠르게 수신하여 저장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12890"/>
                  </a:ext>
                </a:extLst>
              </a:tr>
              <a:tr h="7701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수평 확장성 </a:t>
                      </a:r>
                      <a:r>
                        <a:rPr lang="en-US" altLang="ko-KR">
                          <a:latin typeface="AppleSDGothicNeoB00"/>
                        </a:rPr>
                        <a:t>(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스케일 아웃</a:t>
                      </a:r>
                      <a:r>
                        <a:rPr lang="en-US" altLang="ko-KR">
                          <a:latin typeface="AppleSDGothicNeoB00"/>
                        </a:rPr>
                        <a:t>)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기본 제공 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자동 확장</a:t>
                      </a:r>
                      <a:r>
                        <a:rPr lang="en-US" altLang="ko-KR" sz="2000">
                          <a:latin typeface="AppleSDGothicNeoB0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수직 확장만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쓰기 부하가 많을 때 병목 없이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814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유연한 데이터 구조 </a:t>
                      </a:r>
                      <a:r>
                        <a:rPr lang="en-US" altLang="ko-KR">
                          <a:latin typeface="AppleSDGothicNeoB00"/>
                        </a:rPr>
                        <a:t>(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스키마리스</a:t>
                      </a:r>
                      <a:r>
                        <a:rPr lang="en-US" altLang="ko-KR">
                          <a:latin typeface="AppleSDGothicNeoB00"/>
                        </a:rPr>
                        <a:t>)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JSON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기반</a:t>
                      </a:r>
                      <a:r>
                        <a:rPr lang="en-US" altLang="ko-KR" sz="2000">
                          <a:latin typeface="AppleSDGothicNeoB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컬럼 달라도 저장 가능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고정된 스키마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변경 어려움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다양한 형태의 실시간 데이터를 수용 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814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지리적 분산</a:t>
                      </a:r>
                      <a:r>
                        <a:rPr lang="en-US" altLang="ko-KR">
                          <a:latin typeface="AppleSDGothicNeoB00"/>
                        </a:rPr>
                        <a:t>/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복제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전 세계 다중 </a:t>
                      </a: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리전에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 실시간 복제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기본 단일 </a:t>
                      </a: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리전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글로벌 사용자에게 지연 없는 응답 제공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  <a:tr h="81417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변경 </a:t>
                      </a:r>
                      <a:r>
                        <a:rPr lang="ko-KR" altLang="en-US" err="1">
                          <a:latin typeface="AppleSDGothicNeoB00"/>
                          <a:ea typeface="AppleSDGothicNeoB00"/>
                        </a:rPr>
                        <a:t>피드</a:t>
                      </a:r>
                      <a:r>
                        <a:rPr lang="en-US" altLang="ko-KR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en-US">
                          <a:latin typeface="AppleSDGothicNeoB00"/>
                        </a:rPr>
                        <a:t>Change Feed)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실시간 변경 추적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>
                          <a:latin typeface="AppleSDGothicNeoB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별도 설정 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(</a:t>
                      </a:r>
                      <a:r>
                        <a:rPr lang="en-US" sz="2000">
                          <a:latin typeface="AppleSDGothicNeoB00"/>
                        </a:rPr>
                        <a:t>CDC)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필요</a:t>
                      </a:r>
                      <a:r>
                        <a:rPr lang="en-US" altLang="ko-KR" sz="2000">
                          <a:latin typeface="AppleSDGothicNeoB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지연 있음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실시간 알림</a:t>
                      </a: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·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후속 처리 자동화에 유리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916833"/>
                  </a:ext>
                </a:extLst>
              </a:tr>
              <a:tr h="88018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>
                          <a:latin typeface="AppleSDGothicNeoB00"/>
                        </a:rPr>
                        <a:t>Burst </a:t>
                      </a:r>
                      <a:r>
                        <a:rPr lang="ko-KR" altLang="en-US">
                          <a:latin typeface="AppleSDGothicNeoB00"/>
                          <a:ea typeface="AppleSDGothicNeoB00"/>
                        </a:rPr>
                        <a:t>트래픽 처리</a:t>
                      </a:r>
                      <a:endParaRPr lang="en-US" altLang="ko-KR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>
                          <a:latin typeface="AppleSDGothicNeoB00"/>
                        </a:rPr>
                        <a:t> Auto-scale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옵션으로 유연 대응</a:t>
                      </a:r>
                      <a:endParaRPr lang="en-US" altLang="ko-KR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000">
                          <a:latin typeface="AppleSDGothicNeoB00"/>
                          <a:ea typeface="AppleSDGothicNeoM00"/>
                        </a:rPr>
                        <a:t>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제한된 처리 속도</a:t>
                      </a:r>
                      <a:r>
                        <a:rPr lang="en-US" altLang="ko-KR" sz="2000">
                          <a:latin typeface="AppleSDGothicNeoB00"/>
                        </a:rPr>
                        <a:t>, </a:t>
                      </a: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오버로드 위험</a:t>
                      </a:r>
                      <a:endParaRPr lang="en-US" altLang="ko-KR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순간적으로 몰리는 이벤트에도 유리</a:t>
                      </a:r>
                      <a:endParaRPr lang="en-US" altLang="ko-KR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043032"/>
                  </a:ext>
                </a:extLst>
              </a:tr>
            </a:tbl>
          </a:graphicData>
        </a:graphic>
      </p:graphicFrame>
      <p:pic>
        <p:nvPicPr>
          <p:cNvPr id="22" name="Picture 9">
            <a:extLst>
              <a:ext uri="{FF2B5EF4-FFF2-40B4-BE49-F238E27FC236}">
                <a16:creationId xmlns:a16="http://schemas.microsoft.com/office/drawing/2014/main" id="{FFF0AD2C-7DCB-EECD-4D02-77A138CB5A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69" y="6294980"/>
            <a:ext cx="16324579" cy="25400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293C6C5E-0942-FE06-C160-07FE6E747477}"/>
              </a:ext>
            </a:extLst>
          </p:cNvPr>
          <p:cNvSpPr/>
          <p:nvPr/>
        </p:nvSpPr>
        <p:spPr>
          <a:xfrm>
            <a:off x="6226105" y="4582237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DFBDF24-7443-0FEE-880E-51078D8EE9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13281" y="4370534"/>
            <a:ext cx="4194464" cy="135081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BF0701-ABE0-1170-EAB0-5B6ADD31F1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73830" y="4375737"/>
            <a:ext cx="4073237" cy="133869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3E3355C-962E-9272-4815-74F9BED6FBF0}"/>
              </a:ext>
            </a:extLst>
          </p:cNvPr>
          <p:cNvCxnSpPr/>
          <p:nvPr/>
        </p:nvCxnSpPr>
        <p:spPr>
          <a:xfrm flipV="1">
            <a:off x="12136757" y="4478387"/>
            <a:ext cx="288956" cy="2203"/>
          </a:xfrm>
          <a:prstGeom prst="straightConnector1">
            <a:avLst/>
          </a:prstGeom>
          <a:ln w="57150">
            <a:solidFill>
              <a:srgbClr val="3866D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92423BE6-DBAC-D06D-6DC0-4B73FEBD8E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55996" y="6907879"/>
            <a:ext cx="690131" cy="6935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D24491E-42E8-A4D0-8366-A65BEED4E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701" y="6896763"/>
            <a:ext cx="836039" cy="695762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A3EA5E59-FAC5-89E0-4A67-C964EF12336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535017" y="2599058"/>
            <a:ext cx="6182448" cy="1050734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39" name="Picture 21">
            <a:extLst>
              <a:ext uri="{FF2B5EF4-FFF2-40B4-BE49-F238E27FC236}">
                <a16:creationId xmlns:a16="http://schemas.microsoft.com/office/drawing/2014/main" id="{0D33EBC8-3950-CB34-E9CF-01490C64C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862431" y="10709931"/>
            <a:ext cx="5419550" cy="25400"/>
          </a:xfrm>
          <a:prstGeom prst="rect">
            <a:avLst/>
          </a:prstGeom>
        </p:spPr>
      </p:pic>
      <p:sp>
        <p:nvSpPr>
          <p:cNvPr id="41" name="TextBox 35">
            <a:extLst>
              <a:ext uri="{FF2B5EF4-FFF2-40B4-BE49-F238E27FC236}">
                <a16:creationId xmlns:a16="http://schemas.microsoft.com/office/drawing/2014/main" id="{66B3E23A-C1E8-EB32-4C86-2BB28308E526}"/>
              </a:ext>
            </a:extLst>
          </p:cNvPr>
          <p:cNvSpPr txBox="1"/>
          <p:nvPr/>
        </p:nvSpPr>
        <p:spPr>
          <a:xfrm>
            <a:off x="18627447" y="2919224"/>
            <a:ext cx="5538860" cy="78970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 </a:t>
            </a: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Direct</a:t>
            </a: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Query</a:t>
            </a:r>
            <a:endParaRPr kumimoji="0" lang="en-US" altLang="ko-KR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44" name="Picture 21">
            <a:extLst>
              <a:ext uri="{FF2B5EF4-FFF2-40B4-BE49-F238E27FC236}">
                <a16:creationId xmlns:a16="http://schemas.microsoft.com/office/drawing/2014/main" id="{F1875519-85DD-3C1A-0EDD-08944CB78A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54571" y="3707480"/>
            <a:ext cx="5419550" cy="25400"/>
          </a:xfrm>
          <a:prstGeom prst="rect">
            <a:avLst/>
          </a:prstGeom>
        </p:spPr>
      </p:pic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67371F61-8960-8CC1-BEFD-A674DCB4EF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106547"/>
              </p:ext>
            </p:extLst>
          </p:nvPr>
        </p:nvGraphicFramePr>
        <p:xfrm>
          <a:off x="17870646" y="4004173"/>
          <a:ext cx="5538858" cy="864604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1704702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3834156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8178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>
                          <a:latin typeface="AppleSDGothicNeoB00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>
                          <a:latin typeface="AppleSDGothicNeoB00"/>
                        </a:rPr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1445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데이터 저장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latin typeface="AppleSDGothicNeoM00"/>
                        </a:rPr>
                        <a:t>Power BI</a:t>
                      </a:r>
                      <a:r>
                        <a:rPr lang="ko-KR" altLang="en-US" sz="2400" err="1">
                          <a:latin typeface="AppleSDGothicNeoM00"/>
                          <a:ea typeface="AppleSDGothicNeoM00"/>
                        </a:rPr>
                        <a:t>에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 저장하지 않음</a:t>
                      </a:r>
                      <a:br>
                        <a:rPr lang="ko-KR" altLang="en-US" sz="2400">
                          <a:latin typeface="AppleSDGothicNeoM00"/>
                          <a:ea typeface="AppleSDGothicNeoM00"/>
                        </a:rPr>
                      </a:b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(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원본에 실시간 쿼리</a:t>
                      </a:r>
                      <a:r>
                        <a:rPr lang="en-US" altLang="ko-KR" sz="2400">
                          <a:latin typeface="AppleSDGothicNeoM00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4312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 err="1">
                          <a:latin typeface="AppleSDGothicNeoB00"/>
                          <a:ea typeface="AppleSDGothicNeoB00"/>
                        </a:rPr>
                        <a:t>최신성</a:t>
                      </a:r>
                      <a:endParaRPr lang="ko-KR" altLang="en-US" sz="2000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데이터가 원본에 변경되면 </a:t>
                      </a:r>
                      <a:br>
                        <a:rPr lang="ko-KR" altLang="en-US" sz="2400">
                          <a:latin typeface="AppleSDGothicNeoM00"/>
                          <a:ea typeface="AppleSDGothicNeoM00"/>
                        </a:rPr>
                      </a:b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즉시 반영됨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1445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성능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원본 </a:t>
                      </a:r>
                      <a:r>
                        <a:rPr lang="en-US" sz="2400">
                          <a:latin typeface="AppleSDGothicNeoM00"/>
                        </a:rPr>
                        <a:t>DB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성능에 따라 달라짐 </a:t>
                      </a: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(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쿼리 최적화 중요)</a:t>
                      </a:r>
                      <a:endParaRPr lang="en-US" altLang="ko-KR" sz="2400">
                        <a:latin typeface="AppleSDGothicNeoM00"/>
                        <a:ea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  <a:tr h="14458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모델링 제약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latin typeface="AppleSDGothicNeoM00"/>
                        </a:rPr>
                        <a:t>Import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방식보다 </a:t>
                      </a:r>
                      <a:r>
                        <a:rPr lang="en-US" sz="2400">
                          <a:latin typeface="AppleSDGothicNeoM00"/>
                        </a:rPr>
                        <a:t>DAX,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변환</a:t>
                      </a: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관계 설정 등에 제약 많음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8856440"/>
                  </a:ext>
                </a:extLst>
              </a:tr>
              <a:tr h="20592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000">
                          <a:latin typeface="AppleSDGothicNeoB00"/>
                          <a:ea typeface="AppleSDGothicNeoB00"/>
                        </a:rPr>
                        <a:t>용량 제한 없음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>
                          <a:latin typeface="AppleSDGothicNeoM00"/>
                        </a:rPr>
                        <a:t>Power BI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의 데이터셋 용량</a:t>
                      </a:r>
                      <a:br>
                        <a:rPr lang="ko-KR" altLang="en-US" sz="2400">
                          <a:latin typeface="AppleSDGothicNeoM00"/>
                          <a:ea typeface="AppleSDGothicNeoM00"/>
                        </a:rPr>
                      </a:b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제한 </a:t>
                      </a:r>
                      <a:r>
                        <a:rPr lang="en-US" altLang="ko-KR" sz="2400">
                          <a:latin typeface="AppleSDGothicNeoM00"/>
                          <a:ea typeface="AppleSDGothicNeoM00"/>
                        </a:rPr>
                        <a:t>(1</a:t>
                      </a:r>
                      <a:r>
                        <a:rPr lang="en-US" sz="2400">
                          <a:latin typeface="AppleSDGothicNeoM00"/>
                        </a:rPr>
                        <a:t>GB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등</a:t>
                      </a:r>
                      <a:r>
                        <a:rPr lang="en-US" altLang="ko-KR" sz="2400">
                          <a:latin typeface="AppleSDGothicNeoM00"/>
                        </a:rPr>
                        <a:t>) </a:t>
                      </a:r>
                      <a:r>
                        <a:rPr lang="ko-KR" altLang="en-US" sz="2400">
                          <a:latin typeface="AppleSDGothicNeoM00"/>
                          <a:ea typeface="AppleSDGothicNeoM00"/>
                        </a:rPr>
                        <a:t>을 피할 수 있음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7523864"/>
                  </a:ext>
                </a:extLst>
              </a:tr>
            </a:tbl>
          </a:graphicData>
        </a:graphic>
      </p:graphicFrame>
      <p:pic>
        <p:nvPicPr>
          <p:cNvPr id="48" name="Picture 47">
            <a:extLst>
              <a:ext uri="{FF2B5EF4-FFF2-40B4-BE49-F238E27FC236}">
                <a16:creationId xmlns:a16="http://schemas.microsoft.com/office/drawing/2014/main" id="{7D4798B8-1D34-0A3A-0B47-EF42AA44C4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792249" y="2897448"/>
            <a:ext cx="720437" cy="720437"/>
          </a:xfrm>
          <a:prstGeom prst="rect">
            <a:avLst/>
          </a:prstGeom>
        </p:spPr>
      </p:pic>
      <p:sp>
        <p:nvSpPr>
          <p:cNvPr id="52" name="TextBox 43">
            <a:extLst>
              <a:ext uri="{FF2B5EF4-FFF2-40B4-BE49-F238E27FC236}">
                <a16:creationId xmlns:a16="http://schemas.microsoft.com/office/drawing/2014/main" id="{2FFC30C7-266F-6DFC-CBA3-30FA2EB0D934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트러블 슈팅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206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6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C525E8-B5E7-CC2A-1D6A-C8478A8B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3">
            <a:extLst>
              <a:ext uri="{FF2B5EF4-FFF2-40B4-BE49-F238E27FC236}">
                <a16:creationId xmlns:a16="http://schemas.microsoft.com/office/drawing/2014/main" id="{C0902021-0DC7-6E73-7C32-C50A4A416E0A}"/>
              </a:ext>
            </a:extLst>
          </p:cNvPr>
          <p:cNvSpPr txBox="1"/>
          <p:nvPr/>
        </p:nvSpPr>
        <p:spPr>
          <a:xfrm>
            <a:off x="3788539" y="5610107"/>
            <a:ext cx="15758292" cy="24957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공항에서 오래 기다렸던 경험, </a:t>
            </a:r>
            <a:r>
              <a:rPr lang="ko-KR" altLang="en-US" sz="6000" b="1" dirty="0" err="1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있으신가요</a:t>
            </a:r>
            <a:r>
              <a:rPr lang="ko-KR" altLang="en-US" sz="6000" b="1" dirty="0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?</a:t>
            </a:r>
            <a:endParaRPr lang="en-US" altLang="ko-KR" sz="6000" b="1" dirty="0">
              <a:solidFill>
                <a:srgbClr val="FFFFFF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rgbClr val="FFFFF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예측할 수 없었던 기다림에 당황하지 않으셨나요?</a:t>
            </a:r>
          </a:p>
        </p:txBody>
      </p:sp>
    </p:spTree>
    <p:extLst>
      <p:ext uri="{BB962C8B-B14F-4D97-AF65-F5344CB8AC3E}">
        <p14:creationId xmlns:p14="http://schemas.microsoft.com/office/powerpoint/2010/main" val="3121042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42E214-FC1E-A2AC-0CF6-0C3F1EA6D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>
            <a:extLst>
              <a:ext uri="{FF2B5EF4-FFF2-40B4-BE49-F238E27FC236}">
                <a16:creationId xmlns:a16="http://schemas.microsoft.com/office/drawing/2014/main" id="{AD7C2EA9-1681-2FB5-AB74-3C0B12F38E4B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데이터 구성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354842-0B81-AE17-6ED5-53A9F0333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19" y="5947160"/>
            <a:ext cx="5619750" cy="3400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55B02B-7DD5-6377-74BC-2E05C8B03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285" y="5093760"/>
            <a:ext cx="9932843" cy="513917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458AF2-F27A-8B7A-B9D8-9E7512DCB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66726" y="5447096"/>
            <a:ext cx="4105275" cy="44005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689CCB8-FE14-0BBA-5803-BA9D7237D890}"/>
              </a:ext>
            </a:extLst>
          </p:cNvPr>
          <p:cNvSpPr/>
          <p:nvPr/>
        </p:nvSpPr>
        <p:spPr>
          <a:xfrm>
            <a:off x="6243373" y="7101985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695C394-5CE3-85AC-EAD1-B24B3B3849EC}"/>
              </a:ext>
            </a:extLst>
          </p:cNvPr>
          <p:cNvSpPr/>
          <p:nvPr/>
        </p:nvSpPr>
        <p:spPr>
          <a:xfrm>
            <a:off x="18123995" y="7084717"/>
            <a:ext cx="1134458" cy="110733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68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40" y="2555520"/>
            <a:ext cx="6130493" cy="1044202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8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1" y="2591805"/>
            <a:ext cx="16718190" cy="1040573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715" y="3903285"/>
            <a:ext cx="16262081" cy="25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" y="11081283"/>
            <a:ext cx="5419550" cy="2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135379" y="3132379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데이터 구성</a:t>
            </a:r>
            <a:endParaRPr kumimoji="0" 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CF9B9BB-8844-CCF9-1FBA-B72A3E7AD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9207" y="4138179"/>
            <a:ext cx="3833815" cy="23336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96C8959-AD60-E359-A850-80B72127AD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527" y="2919948"/>
            <a:ext cx="1147765" cy="9382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6553175-56BC-69F5-85CA-F616DB8D18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680" y="6753188"/>
            <a:ext cx="5319710" cy="402431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51" name="TextBox 35">
            <a:extLst>
              <a:ext uri="{FF2B5EF4-FFF2-40B4-BE49-F238E27FC236}">
                <a16:creationId xmlns:a16="http://schemas.microsoft.com/office/drawing/2014/main" id="{0F5EDD83-4906-9C04-02F3-E8927C4889B3}"/>
              </a:ext>
            </a:extLst>
          </p:cNvPr>
          <p:cNvSpPr txBox="1"/>
          <p:nvPr/>
        </p:nvSpPr>
        <p:spPr>
          <a:xfrm>
            <a:off x="1992133" y="3135143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Cosmos DB</a:t>
            </a:r>
            <a:endParaRPr kumimoji="0" 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DAAB9546-125B-8DB2-EA07-14A2C29DF9D8}"/>
              </a:ext>
            </a:extLst>
          </p:cNvPr>
          <p:cNvSpPr txBox="1"/>
          <p:nvPr/>
        </p:nvSpPr>
        <p:spPr>
          <a:xfrm>
            <a:off x="890025" y="10959685"/>
            <a:ext cx="5316539" cy="173037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모든 테이블이 같은 칼럼을 가지고 "</a:t>
            </a:r>
            <a:r>
              <a:rPr kumimoji="0" lang="ko-KR" alt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type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" 칼럼을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통해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분리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 할 수 </a:t>
            </a:r>
            <a:r>
              <a:rPr kumimoji="0" lang="en-US" altLang="ko-KR" sz="2400" b="0" i="0" u="none" strike="noStrike" kern="1200" cap="none" spc="0" normalizeH="0" baseline="0" noProof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있다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.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+mn-cs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D75FF8A-942F-4013-116E-94D1DF9649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85715" y="2990028"/>
            <a:ext cx="1033464" cy="84296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B591B43-663D-3150-5C16-0AD8A6C399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54176" y="4210042"/>
            <a:ext cx="5262563" cy="120967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45252F-4F73-C1A4-42B5-6F8356757F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53709" y="5422816"/>
            <a:ext cx="4819653" cy="16430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084F9EE-BC6C-FC89-A24E-33CCAAD9EC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3839" y="4300261"/>
            <a:ext cx="3871913" cy="181927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46E7079-4525-0DAF-4986-98DC660D81C9}"/>
              </a:ext>
            </a:extLst>
          </p:cNvPr>
          <p:cNvSpPr/>
          <p:nvPr/>
        </p:nvSpPr>
        <p:spPr>
          <a:xfrm>
            <a:off x="9382835" y="5794190"/>
            <a:ext cx="1668001" cy="285284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B9839BE-AE68-75F8-159B-65A930EDC8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33727" y="4096765"/>
            <a:ext cx="2981324" cy="2414587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5A5FBFF-464B-F315-96D0-792AB99B2C1C}"/>
              </a:ext>
            </a:extLst>
          </p:cNvPr>
          <p:cNvSpPr/>
          <p:nvPr/>
        </p:nvSpPr>
        <p:spPr>
          <a:xfrm>
            <a:off x="15659752" y="4185076"/>
            <a:ext cx="1810874" cy="356721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7" name="Picture 21">
            <a:extLst>
              <a:ext uri="{FF2B5EF4-FFF2-40B4-BE49-F238E27FC236}">
                <a16:creationId xmlns:a16="http://schemas.microsoft.com/office/drawing/2014/main" id="{F3BE66DF-441F-5A1A-6C27-B2AEB46FE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080" y="3929932"/>
            <a:ext cx="5419550" cy="25400"/>
          </a:xfrm>
          <a:prstGeom prst="rect">
            <a:avLst/>
          </a:prstGeom>
        </p:spPr>
      </p:pic>
      <p:sp>
        <p:nvSpPr>
          <p:cNvPr id="68" name="Arrow: Right 67">
            <a:extLst>
              <a:ext uri="{FF2B5EF4-FFF2-40B4-BE49-F238E27FC236}">
                <a16:creationId xmlns:a16="http://schemas.microsoft.com/office/drawing/2014/main" id="{6D0F19D6-05AE-82B6-72A0-C7B44A4FE0D9}"/>
              </a:ext>
            </a:extLst>
          </p:cNvPr>
          <p:cNvSpPr/>
          <p:nvPr/>
        </p:nvSpPr>
        <p:spPr>
          <a:xfrm>
            <a:off x="14962511" y="4911746"/>
            <a:ext cx="597595" cy="587791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E3D9700-0C9E-FBF7-04D7-4A4AFBD9AE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547685" y="8858194"/>
            <a:ext cx="6115050" cy="26384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1" name="Arrow: Curved Left 70">
            <a:extLst>
              <a:ext uri="{FF2B5EF4-FFF2-40B4-BE49-F238E27FC236}">
                <a16:creationId xmlns:a16="http://schemas.microsoft.com/office/drawing/2014/main" id="{4A2396DC-ED7D-DA81-ECF5-3143A16E091C}"/>
              </a:ext>
            </a:extLst>
          </p:cNvPr>
          <p:cNvSpPr/>
          <p:nvPr/>
        </p:nvSpPr>
        <p:spPr>
          <a:xfrm>
            <a:off x="21475850" y="4802188"/>
            <a:ext cx="1839367" cy="4630408"/>
          </a:xfrm>
          <a:prstGeom prst="curvedLef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B4DD604-F0F7-4E97-20FD-AFB1CF58D1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771659" y="7570376"/>
            <a:ext cx="671512" cy="119062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3" name="TextBox 25">
            <a:extLst>
              <a:ext uri="{FF2B5EF4-FFF2-40B4-BE49-F238E27FC236}">
                <a16:creationId xmlns:a16="http://schemas.microsoft.com/office/drawing/2014/main" id="{4E142CBD-D662-6F24-4D22-B80DD607E342}"/>
              </a:ext>
            </a:extLst>
          </p:cNvPr>
          <p:cNvSpPr txBox="1"/>
          <p:nvPr/>
        </p:nvSpPr>
        <p:spPr>
          <a:xfrm>
            <a:off x="16545492" y="7605494"/>
            <a:ext cx="4864103" cy="113506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테이블 별로 필요한 칼럼만 남기고 나머지 칼럼은 제거한다</a:t>
            </a:r>
          </a:p>
        </p:txBody>
      </p:sp>
      <p:sp>
        <p:nvSpPr>
          <p:cNvPr id="74" name="Arrow: Left 73">
            <a:extLst>
              <a:ext uri="{FF2B5EF4-FFF2-40B4-BE49-F238E27FC236}">
                <a16:creationId xmlns:a16="http://schemas.microsoft.com/office/drawing/2014/main" id="{E669974B-D794-DF02-BA20-F57DA7686163}"/>
              </a:ext>
            </a:extLst>
          </p:cNvPr>
          <p:cNvSpPr/>
          <p:nvPr/>
        </p:nvSpPr>
        <p:spPr>
          <a:xfrm>
            <a:off x="14671987" y="9378497"/>
            <a:ext cx="573596" cy="579879"/>
          </a:xfrm>
          <a:prstGeom prst="lef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2621B55-B935-812B-FD41-689BD440C7C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9347" y="6836731"/>
            <a:ext cx="2914650" cy="568642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8B574FB-0C8F-BB49-4D0C-B95E3910ACFC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b="9553"/>
          <a:stretch>
            <a:fillRect/>
          </a:stretch>
        </p:blipFill>
        <p:spPr>
          <a:xfrm>
            <a:off x="7504325" y="8418617"/>
            <a:ext cx="2971798" cy="436353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1F309D01-8F83-BD41-6CE6-55F04AFA940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69169" y="6862018"/>
            <a:ext cx="3109913" cy="455295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43B8466-6DD1-3ACB-6EE5-A07F1F9759FF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b="8694"/>
          <a:stretch>
            <a:fillRect/>
          </a:stretch>
        </p:blipFill>
        <p:spPr>
          <a:xfrm>
            <a:off x="10674061" y="8077144"/>
            <a:ext cx="3124199" cy="470500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10123D-5215-F487-D062-67CC84537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4">
            <a:extLst>
              <a:ext uri="{FF2B5EF4-FFF2-40B4-BE49-F238E27FC236}">
                <a16:creationId xmlns:a16="http://schemas.microsoft.com/office/drawing/2014/main" id="{7DEAA69E-A00F-D4D8-D6FF-F584F40B5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7380" y="2900019"/>
            <a:ext cx="5126037" cy="928976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DF80505-D93C-50D7-1351-C156B5EB4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59880" y="4051227"/>
            <a:ext cx="4594307" cy="25400"/>
          </a:xfrm>
          <a:prstGeom prst="rect">
            <a:avLst/>
          </a:prstGeom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288E4F78-B904-0A3D-25B8-63189DC49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1304" y="2916889"/>
            <a:ext cx="5126037" cy="928976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CE81DCF-1D07-09AD-D4D2-0C09340B4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50" y="2916193"/>
            <a:ext cx="10148310" cy="928976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8" name="TextBox 35">
            <a:extLst>
              <a:ext uri="{FF2B5EF4-FFF2-40B4-BE49-F238E27FC236}">
                <a16:creationId xmlns:a16="http://schemas.microsoft.com/office/drawing/2014/main" id="{C7B5F10F-C826-6DE9-D349-8F6C89273A65}"/>
              </a:ext>
            </a:extLst>
          </p:cNvPr>
          <p:cNvSpPr txBox="1"/>
          <p:nvPr/>
        </p:nvSpPr>
        <p:spPr>
          <a:xfrm>
            <a:off x="1665338" y="3243121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Teams Webhook</a:t>
            </a:r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4DD11F54-C8DB-FB12-4EC6-3E9AA9215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91" y="4067699"/>
            <a:ext cx="9537079" cy="25400"/>
          </a:xfrm>
          <a:prstGeom prst="rect">
            <a:avLst/>
          </a:prstGeom>
        </p:spPr>
      </p:pic>
      <p:sp>
        <p:nvSpPr>
          <p:cNvPr id="43" name="TextBox 43">
            <a:extLst>
              <a:ext uri="{FF2B5EF4-FFF2-40B4-BE49-F238E27FC236}">
                <a16:creationId xmlns:a16="http://schemas.microsoft.com/office/drawing/2014/main" id="{3744DCBD-F625-D192-CC4F-C5DA7F215DFA}"/>
              </a:ext>
            </a:extLst>
          </p:cNvPr>
          <p:cNvSpPr txBox="1"/>
          <p:nvPr/>
        </p:nvSpPr>
        <p:spPr>
          <a:xfrm>
            <a:off x="899299" y="1130400"/>
            <a:ext cx="11290734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 </a:t>
            </a:r>
            <a:r>
              <a:rPr kumimoji="0" lang="ko-KR" altLang="en" sz="800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새로고침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AC4439-D69B-7736-EC86-D860558535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00" y="4417340"/>
            <a:ext cx="9533659" cy="6922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37948B-3F0B-FAE1-928D-E9BEBF048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3281" y="4425643"/>
            <a:ext cx="4594514" cy="71697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918DD-6F71-8578-DA03-61E38EC35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66231" y="5991397"/>
            <a:ext cx="4619625" cy="3114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52B721-CD1B-4A28-A119-C3947FFFB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23797" y="3058722"/>
            <a:ext cx="1033464" cy="842965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577A17-F3CC-C7F9-780D-AADD037477EF}"/>
              </a:ext>
            </a:extLst>
          </p:cNvPr>
          <p:cNvSpPr/>
          <p:nvPr/>
        </p:nvSpPr>
        <p:spPr>
          <a:xfrm>
            <a:off x="16895290" y="7304167"/>
            <a:ext cx="720059" cy="696648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524FD7-250F-98BA-5B8B-AFCBF21D31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29845" y="3106400"/>
            <a:ext cx="861582" cy="826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7F2078-5371-4E1D-D62F-98463E428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3804" y="4068097"/>
            <a:ext cx="4594307" cy="25400"/>
          </a:xfrm>
          <a:prstGeom prst="rect">
            <a:avLst/>
          </a:prstGeom>
        </p:spPr>
      </p:pic>
      <p:sp>
        <p:nvSpPr>
          <p:cNvPr id="25" name="TextBox 35">
            <a:extLst>
              <a:ext uri="{FF2B5EF4-FFF2-40B4-BE49-F238E27FC236}">
                <a16:creationId xmlns:a16="http://schemas.microsoft.com/office/drawing/2014/main" id="{3A18E26C-F342-87B3-426F-43D34CBC6517}"/>
              </a:ext>
            </a:extLst>
          </p:cNvPr>
          <p:cNvSpPr txBox="1"/>
          <p:nvPr/>
        </p:nvSpPr>
        <p:spPr>
          <a:xfrm>
            <a:off x="12838355" y="3174446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 err="1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논리</a:t>
            </a: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</a:t>
            </a: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앱</a:t>
            </a:r>
            <a:endParaRPr kumimoji="0" 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6" name="TextBox 35">
            <a:extLst>
              <a:ext uri="{FF2B5EF4-FFF2-40B4-BE49-F238E27FC236}">
                <a16:creationId xmlns:a16="http://schemas.microsoft.com/office/drawing/2014/main" id="{868FF285-3334-F5FB-9329-88AEF713CEEE}"/>
              </a:ext>
            </a:extLst>
          </p:cNvPr>
          <p:cNvSpPr txBox="1"/>
          <p:nvPr/>
        </p:nvSpPr>
        <p:spPr>
          <a:xfrm>
            <a:off x="19348920" y="3174844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+mn-cs"/>
              </a:rPr>
              <a:t>Power BI 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FABBA26-237A-D8D5-D9DE-C38D76F914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841" y="3085532"/>
            <a:ext cx="915267" cy="89188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B1BAFFB-DFB1-248F-58BA-3A34927081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632778" y="5525870"/>
            <a:ext cx="844006" cy="917864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8F723F9A-0C92-A157-21DB-674193FBDB8F}"/>
              </a:ext>
            </a:extLst>
          </p:cNvPr>
          <p:cNvSpPr/>
          <p:nvPr/>
        </p:nvSpPr>
        <p:spPr>
          <a:xfrm>
            <a:off x="10647782" y="7304758"/>
            <a:ext cx="720059" cy="696648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2002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113BD9-774F-197E-FC5E-E5AA2926E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6">
            <a:extLst>
              <a:ext uri="{FF2B5EF4-FFF2-40B4-BE49-F238E27FC236}">
                <a16:creationId xmlns:a16="http://schemas.microsoft.com/office/drawing/2014/main" id="{E8AECD68-2915-A3E8-0F25-83B86788A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81" y="2580932"/>
            <a:ext cx="16736333" cy="1079470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E3B6605-FDA1-B895-52F4-4156184FB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270" y="3497006"/>
            <a:ext cx="16262081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99F43DDF-3B2B-BB46-AD58-803D16EF8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10709931"/>
            <a:ext cx="5419550" cy="254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9D37239-4A5F-1D44-34AA-DFC2AAF2EB74}"/>
              </a:ext>
            </a:extLst>
          </p:cNvPr>
          <p:cNvSpPr txBox="1"/>
          <p:nvPr/>
        </p:nvSpPr>
        <p:spPr>
          <a:xfrm>
            <a:off x="8135379" y="2781659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Power BI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00ECE51A-FD9C-A3DD-08FE-38926B9375AF}"/>
              </a:ext>
            </a:extLst>
          </p:cNvPr>
          <p:cNvSpPr txBox="1"/>
          <p:nvPr/>
        </p:nvSpPr>
        <p:spPr>
          <a:xfrm>
            <a:off x="899299" y="1130400"/>
            <a:ext cx="5056188" cy="147002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서비스 구성</a:t>
            </a:r>
            <a:endParaRPr kumimoji="0" lang="en" sz="800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E6DEE-57EB-DEE5-8E0C-7DC16A2525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3465" y="4268493"/>
            <a:ext cx="4972800" cy="47823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06BC1B2-22EC-C2DA-B0E5-A717BD04CFD7}"/>
              </a:ext>
            </a:extLst>
          </p:cNvPr>
          <p:cNvSpPr/>
          <p:nvPr/>
        </p:nvSpPr>
        <p:spPr>
          <a:xfrm rot="1200000">
            <a:off x="10691766" y="7461024"/>
            <a:ext cx="3158941" cy="536586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D04FD9-9076-8408-6615-661B8BC7B21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697" t="2455" r="2021" b="-106"/>
          <a:stretch>
            <a:fillRect/>
          </a:stretch>
        </p:blipFill>
        <p:spPr>
          <a:xfrm>
            <a:off x="15031220" y="7871982"/>
            <a:ext cx="3050058" cy="502019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175DBD-354B-8FF8-502F-FA6718DFA12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4663" b="305"/>
          <a:stretch>
            <a:fillRect/>
          </a:stretch>
        </p:blipFill>
        <p:spPr>
          <a:xfrm>
            <a:off x="14570390" y="7731449"/>
            <a:ext cx="3160130" cy="503297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5776AD-B849-0CB6-A0EB-C2AE04E511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54" t="42" r="2340" b="4899"/>
          <a:stretch>
            <a:fillRect/>
          </a:stretch>
        </p:blipFill>
        <p:spPr>
          <a:xfrm>
            <a:off x="14147436" y="7619124"/>
            <a:ext cx="3211081" cy="5049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493ED-008C-4C8E-897E-A9E0075A7E8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0" r="513" b="3174"/>
          <a:stretch>
            <a:fillRect/>
          </a:stretch>
        </p:blipFill>
        <p:spPr>
          <a:xfrm>
            <a:off x="13711375" y="7481505"/>
            <a:ext cx="3312823" cy="504332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C22A30F-FB95-8FE8-0818-404B814E82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75708" y="4105913"/>
            <a:ext cx="5859053" cy="333835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A18780-6DFE-873D-6120-19E7C8A38C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68346" y="3977549"/>
            <a:ext cx="5645971" cy="327178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844D54-004B-084E-2036-AE42551BE7D9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930" b="-202"/>
          <a:stretch>
            <a:fillRect/>
          </a:stretch>
        </p:blipFill>
        <p:spPr>
          <a:xfrm>
            <a:off x="13199219" y="3711884"/>
            <a:ext cx="5806803" cy="3301673"/>
          </a:xfrm>
          <a:prstGeom prst="rect">
            <a:avLst/>
          </a:prstGeom>
          <a:effectLst>
            <a:outerShdw blurRad="50800" dist="38100">
              <a:srgbClr val="000000">
                <a:alpha val="4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D446BB-DB10-714B-A658-9206466DE1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85715" y="2639308"/>
            <a:ext cx="1033464" cy="842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99C8FC-9C5A-EDD5-C7E3-484B7208B68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41359" y="9104471"/>
            <a:ext cx="3868015" cy="381606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D55FF22-F8A0-9F76-3018-95A02A8ECE65}"/>
              </a:ext>
            </a:extLst>
          </p:cNvPr>
          <p:cNvSpPr/>
          <p:nvPr/>
        </p:nvSpPr>
        <p:spPr>
          <a:xfrm rot="20460000">
            <a:off x="10834850" y="5075027"/>
            <a:ext cx="2881850" cy="588540"/>
          </a:xfrm>
          <a:prstGeom prst="rightArrow">
            <a:avLst/>
          </a:prstGeom>
          <a:solidFill>
            <a:srgbClr val="3866D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AAF8560B-B78A-148F-E936-C43CC6A2AD3A}"/>
              </a:ext>
            </a:extLst>
          </p:cNvPr>
          <p:cNvSpPr txBox="1"/>
          <p:nvPr/>
        </p:nvSpPr>
        <p:spPr>
          <a:xfrm>
            <a:off x="18350688" y="8070766"/>
            <a:ext cx="4864103" cy="30085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컴퓨터와 스마트폰 페이지 구분으로 여러가지 환경에서</a:t>
            </a:r>
            <a:endParaRPr lang="en-US" altLang="ko-KR" sz="250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서비스를 제공 할 수 있도록 구성하였다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한국어 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+ </a:t>
            </a: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영어를 지원하고 있다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</a:p>
          <a:p>
            <a:pPr>
              <a:lnSpc>
                <a:spcPct val="116199"/>
              </a:lnSpc>
            </a:pPr>
            <a:r>
              <a:rPr lang="ko-KR" altLang="en-US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서비스 기능은 동일하다</a:t>
            </a:r>
            <a:r>
              <a:rPr lang="en-US" altLang="ko-KR" sz="2500">
                <a:solidFill>
                  <a:srgbClr val="00000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</a:t>
            </a:r>
            <a:endParaRPr lang="ko-KR" altLang="en-US" sz="250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 marL="342900" indent="-342900">
              <a:lnSpc>
                <a:spcPct val="116199"/>
              </a:lnSpc>
              <a:buFont typeface="Arial"/>
              <a:buChar char="•"/>
            </a:pPr>
            <a:endParaRPr lang="ko-KR" altLang="en-US" sz="250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96B2F28D-26BC-2EDC-4899-B7284CDE40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0937" y="2586619"/>
            <a:ext cx="6060395" cy="1046245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3" name="TextBox 35">
            <a:extLst>
              <a:ext uri="{FF2B5EF4-FFF2-40B4-BE49-F238E27FC236}">
                <a16:creationId xmlns:a16="http://schemas.microsoft.com/office/drawing/2014/main" id="{8E0ED237-B06B-DEEA-519F-29D66CED18A3}"/>
              </a:ext>
            </a:extLst>
          </p:cNvPr>
          <p:cNvSpPr txBox="1"/>
          <p:nvPr/>
        </p:nvSpPr>
        <p:spPr>
          <a:xfrm>
            <a:off x="2684873" y="2836606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메인 페이지</a:t>
            </a:r>
          </a:p>
        </p:txBody>
      </p:sp>
      <p:pic>
        <p:nvPicPr>
          <p:cNvPr id="24" name="Picture 21">
            <a:extLst>
              <a:ext uri="{FF2B5EF4-FFF2-40B4-BE49-F238E27FC236}">
                <a16:creationId xmlns:a16="http://schemas.microsoft.com/office/drawing/2014/main" id="{8680CAED-61F0-23A1-9DE0-222B897D5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25" name="Picture 1">
            <a:extLst>
              <a:ext uri="{FF2B5EF4-FFF2-40B4-BE49-F238E27FC236}">
                <a16:creationId xmlns:a16="http://schemas.microsoft.com/office/drawing/2014/main" id="{29CC0DCE-049C-9F79-A40B-4A131DE02A9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743" y="3901696"/>
            <a:ext cx="5413302" cy="8907962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6" name="Rectangle 61">
            <a:extLst>
              <a:ext uri="{FF2B5EF4-FFF2-40B4-BE49-F238E27FC236}">
                <a16:creationId xmlns:a16="http://schemas.microsoft.com/office/drawing/2014/main" id="{C85CB89B-253E-A435-A801-D187C1F9ACA1}"/>
              </a:ext>
            </a:extLst>
          </p:cNvPr>
          <p:cNvSpPr/>
          <p:nvPr/>
        </p:nvSpPr>
        <p:spPr>
          <a:xfrm>
            <a:off x="1290718" y="9562047"/>
            <a:ext cx="4429217" cy="652587"/>
          </a:xfrm>
          <a:prstGeom prst="rect">
            <a:avLst/>
          </a:prstGeom>
          <a:noFill/>
          <a:ln w="571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94388CF5-E493-38DF-546A-F7B80D1183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2152" y="2767595"/>
            <a:ext cx="2279580" cy="6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79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B87549-A509-F53F-5143-CA67E81EF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>
            <a:extLst>
              <a:ext uri="{FF2B5EF4-FFF2-40B4-BE49-F238E27FC236}">
                <a16:creationId xmlns:a16="http://schemas.microsoft.com/office/drawing/2014/main" id="{3E1C467E-A61E-A745-4B4E-E3180C98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858" y="2550333"/>
            <a:ext cx="17059604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DFE1DA7-24F8-A319-5995-A2530B4CA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975" y="3475188"/>
            <a:ext cx="16262081" cy="25400"/>
          </a:xfrm>
          <a:prstGeom prst="rect">
            <a:avLst/>
          </a:prstGeom>
        </p:spPr>
      </p:pic>
      <p:sp>
        <p:nvSpPr>
          <p:cNvPr id="35" name="TextBox 35">
            <a:extLst>
              <a:ext uri="{FF2B5EF4-FFF2-40B4-BE49-F238E27FC236}">
                <a16:creationId xmlns:a16="http://schemas.microsoft.com/office/drawing/2014/main" id="{E4CA6930-D9A6-C87E-BD2C-C0E6301BD422}"/>
              </a:ext>
            </a:extLst>
          </p:cNvPr>
          <p:cNvSpPr txBox="1"/>
          <p:nvPr/>
        </p:nvSpPr>
        <p:spPr>
          <a:xfrm>
            <a:off x="8140176" y="2687014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데스크탑 환경</a:t>
            </a: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1EF058BC-8874-86FF-FBEA-39B59452B9F1}"/>
              </a:ext>
            </a:extLst>
          </p:cNvPr>
          <p:cNvSpPr txBox="1"/>
          <p:nvPr/>
        </p:nvSpPr>
        <p:spPr>
          <a:xfrm>
            <a:off x="899299" y="1130400"/>
            <a:ext cx="7982960" cy="15566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출국 전 통합정보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F3A023-1DE7-3F68-5EE4-224F37950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780" y="5413254"/>
            <a:ext cx="12462020" cy="698498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F016796-34A2-C25E-931E-C2BD9BD62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570" y="2633825"/>
            <a:ext cx="1143866" cy="74122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2BFF665-96D9-3CE6-A7E6-BDE15153F19C}"/>
              </a:ext>
            </a:extLst>
          </p:cNvPr>
          <p:cNvSpPr/>
          <p:nvPr/>
        </p:nvSpPr>
        <p:spPr>
          <a:xfrm>
            <a:off x="8558401" y="6497248"/>
            <a:ext cx="2452632" cy="3749089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SDGothicNeoM00" panose="02000503000000000000" pitchFamily="2" charset="-127"/>
              <a:ea typeface="+mn-ea"/>
              <a:cs typeface="+mn-cs"/>
            </a:endParaRPr>
          </a:p>
        </p:txBody>
      </p:sp>
      <p:sp>
        <p:nvSpPr>
          <p:cNvPr id="15" name="TextBox 25">
            <a:extLst>
              <a:ext uri="{FF2B5EF4-FFF2-40B4-BE49-F238E27FC236}">
                <a16:creationId xmlns:a16="http://schemas.microsoft.com/office/drawing/2014/main" id="{C910E4BD-210E-AC98-BD00-D9F155B0D13A}"/>
              </a:ext>
            </a:extLst>
          </p:cNvPr>
          <p:cNvSpPr txBox="1"/>
          <p:nvPr/>
        </p:nvSpPr>
        <p:spPr>
          <a:xfrm>
            <a:off x="7147382" y="3473081"/>
            <a:ext cx="16879620" cy="162226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5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 </a:t>
            </a: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사용자가 항공편을 검색하면 해당 항공편의 도착지 온도, 항공기 상태, 해당 국가 환율 등이 연동되어 한눈에 볼 수 있도록 제공된다.</a:t>
            </a:r>
            <a:endParaRPr lang="ko-KR" altLang="en-US" sz="2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ko-KR" altLang="en-US" sz="2200" b="0" i="0" u="none" strike="noStrike" kern="1200" cap="none" spc="0" normalizeH="0" baseline="0" noProof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ppleSDGothicNeoM00"/>
                <a:ea typeface="AppleSDGothicNeoM00"/>
              </a:rPr>
              <a:t>또한 시간이 부족하거나 빨리 수속을 하고싶은 사람을 위한 터미널 별 출국장 혼잡도를 실시간으로 제공하여 보다 쾌적한 환경에서 수속을 마칠 수 있다.</a:t>
            </a:r>
            <a:endParaRPr lang="ko-KR" altLang="en-US" sz="22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ppleSDGothicNeoM00"/>
              <a:ea typeface="AppleSDGothicNeoM00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C1DBADD-E623-AFDC-A15B-D883AEE26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079" y="2550334"/>
            <a:ext cx="6078538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1" name="TextBox 35">
            <a:extLst>
              <a:ext uri="{FF2B5EF4-FFF2-40B4-BE49-F238E27FC236}">
                <a16:creationId xmlns:a16="http://schemas.microsoft.com/office/drawing/2014/main" id="{B36309CC-5753-D07D-729A-B85283691993}"/>
              </a:ext>
            </a:extLst>
          </p:cNvPr>
          <p:cNvSpPr txBox="1"/>
          <p:nvPr/>
        </p:nvSpPr>
        <p:spPr>
          <a:xfrm>
            <a:off x="1586045" y="2836782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모바일 환경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2" name="Picture 21">
            <a:extLst>
              <a:ext uri="{FF2B5EF4-FFF2-40B4-BE49-F238E27FC236}">
                <a16:creationId xmlns:a16="http://schemas.microsoft.com/office/drawing/2014/main" id="{CF31358B-D960-139C-F4AA-6DF5194C0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D9309D17-F5B4-424D-84EC-86C3DDEA5C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204" y="2727730"/>
            <a:ext cx="484910" cy="832139"/>
          </a:xfrm>
          <a:prstGeom prst="rect">
            <a:avLst/>
          </a:prstGeom>
        </p:spPr>
      </p:pic>
      <p:pic>
        <p:nvPicPr>
          <p:cNvPr id="18" name="Picture 7">
            <a:extLst>
              <a:ext uri="{FF2B5EF4-FFF2-40B4-BE49-F238E27FC236}">
                <a16:creationId xmlns:a16="http://schemas.microsoft.com/office/drawing/2014/main" id="{34B0AD20-EE3D-9806-4D92-D5EA999D754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10" r="513" b="3174"/>
          <a:stretch>
            <a:fillRect/>
          </a:stretch>
        </p:blipFill>
        <p:spPr>
          <a:xfrm>
            <a:off x="863354" y="3853310"/>
            <a:ext cx="5391004" cy="8750551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3105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305AE9-435D-1207-583D-1012F5F35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3">
            <a:extLst>
              <a:ext uri="{FF2B5EF4-FFF2-40B4-BE49-F238E27FC236}">
                <a16:creationId xmlns:a16="http://schemas.microsoft.com/office/drawing/2014/main" id="{2779CBC0-786D-A163-A6BD-2FB1F63F3D06}"/>
              </a:ext>
            </a:extLst>
          </p:cNvPr>
          <p:cNvSpPr txBox="1"/>
          <p:nvPr/>
        </p:nvSpPr>
        <p:spPr>
          <a:xfrm>
            <a:off x="881981" y="1130400"/>
            <a:ext cx="6060642" cy="15392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실시간 주차장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A5C88-19EF-46F6-9CAF-DF1801E1C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9" y="2550334"/>
            <a:ext cx="6078538" cy="10843449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7" name="TextBox 35">
            <a:extLst>
              <a:ext uri="{FF2B5EF4-FFF2-40B4-BE49-F238E27FC236}">
                <a16:creationId xmlns:a16="http://schemas.microsoft.com/office/drawing/2014/main" id="{F22752A5-BCD9-6CD5-C8B8-295BAD16766F}"/>
              </a:ext>
            </a:extLst>
          </p:cNvPr>
          <p:cNvSpPr txBox="1"/>
          <p:nvPr/>
        </p:nvSpPr>
        <p:spPr>
          <a:xfrm>
            <a:off x="1586045" y="2836782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모바일 환경</a:t>
            </a:r>
            <a:endParaRPr kumimoji="0" lang="ko-KR" altLang="en" sz="3850" b="1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8" name="Picture 21">
            <a:extLst>
              <a:ext uri="{FF2B5EF4-FFF2-40B4-BE49-F238E27FC236}">
                <a16:creationId xmlns:a16="http://schemas.microsoft.com/office/drawing/2014/main" id="{468C99FF-E47B-740C-94DC-70DB1CF16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73" y="3524228"/>
            <a:ext cx="5419550" cy="25400"/>
          </a:xfrm>
          <a:prstGeom prst="rect">
            <a:avLst/>
          </a:prstGeom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EA09E956-064F-1B20-1A3B-11AAE931F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04" y="2727730"/>
            <a:ext cx="484910" cy="832139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F85CED7-772A-FAF7-388D-0D3FA9BDF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440" y="3781216"/>
            <a:ext cx="5437043" cy="8967353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AE221218-A1C2-573B-9D08-37D1BC330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6144" y="2550333"/>
            <a:ext cx="16754475" cy="10498735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19" name="Picture 9">
            <a:extLst>
              <a:ext uri="{FF2B5EF4-FFF2-40B4-BE49-F238E27FC236}">
                <a16:creationId xmlns:a16="http://schemas.microsoft.com/office/drawing/2014/main" id="{2BCBFFBA-7B28-8A08-851B-DD97E2806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975" y="3475188"/>
            <a:ext cx="16262081" cy="25400"/>
          </a:xfrm>
          <a:prstGeom prst="rect">
            <a:avLst/>
          </a:prstGeom>
        </p:spPr>
      </p:pic>
      <p:sp>
        <p:nvSpPr>
          <p:cNvPr id="20" name="TextBox 35">
            <a:extLst>
              <a:ext uri="{FF2B5EF4-FFF2-40B4-BE49-F238E27FC236}">
                <a16:creationId xmlns:a16="http://schemas.microsoft.com/office/drawing/2014/main" id="{76B3B269-D633-4A90-7EE1-110061D317A4}"/>
              </a:ext>
            </a:extLst>
          </p:cNvPr>
          <p:cNvSpPr txBox="1"/>
          <p:nvPr/>
        </p:nvSpPr>
        <p:spPr>
          <a:xfrm>
            <a:off x="8140176" y="2687014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3850" b="1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데스크탑 환경</a:t>
            </a:r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88B2B428-85BF-8AC9-5340-60E4722A20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6570" y="2633825"/>
            <a:ext cx="1143866" cy="741220"/>
          </a:xfrm>
          <a:prstGeom prst="rect">
            <a:avLst/>
          </a:prstGeom>
        </p:spPr>
      </p:pic>
      <p:sp>
        <p:nvSpPr>
          <p:cNvPr id="24" name="TextBox 25">
            <a:extLst>
              <a:ext uri="{FF2B5EF4-FFF2-40B4-BE49-F238E27FC236}">
                <a16:creationId xmlns:a16="http://schemas.microsoft.com/office/drawing/2014/main" id="{C1DFA1D9-A1C2-33A3-70A6-E494C6ED741F}"/>
              </a:ext>
            </a:extLst>
          </p:cNvPr>
          <p:cNvSpPr txBox="1"/>
          <p:nvPr/>
        </p:nvSpPr>
        <p:spPr>
          <a:xfrm>
            <a:off x="7147382" y="3544746"/>
            <a:ext cx="15809193" cy="164040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>
              <a:lnSpc>
                <a:spcPct val="116199"/>
              </a:lnSpc>
              <a:buFont typeface="Arial"/>
              <a:buChar char="•"/>
              <a:defRPr/>
            </a:pPr>
            <a:r>
              <a:rPr lang="ko-KR" altLang="en-US" sz="25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인천 공항의 규모가 크고 유동인구가 많은 만큼 주차에 시간이 많이 소모되고 스트레스 받는 일이다. 이런 불편에 대응하고자 주차 구역별 주차 가능 공간, 주차장 혼잡도, 위치를 확인 할 수 있다.</a:t>
            </a:r>
          </a:p>
          <a:p>
            <a:pPr marL="342900" lvl="0" indent="-342900">
              <a:lnSpc>
                <a:spcPct val="116199"/>
              </a:lnSpc>
              <a:buFont typeface="Arial"/>
              <a:buChar char="•"/>
              <a:defRPr/>
            </a:pPr>
            <a:r>
              <a:rPr lang="ko-KR" altLang="en-US" sz="25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기간별 주차 가능 공간을 확인하여 출발시간도 정할 수 있고, 각 구역별로 확인하고 공간이 많은 곳으로 유도 할 수 있다.</a:t>
            </a:r>
          </a:p>
        </p:txBody>
      </p:sp>
      <p:pic>
        <p:nvPicPr>
          <p:cNvPr id="25" name="Picture 13">
            <a:extLst>
              <a:ext uri="{FF2B5EF4-FFF2-40B4-BE49-F238E27FC236}">
                <a16:creationId xmlns:a16="http://schemas.microsoft.com/office/drawing/2014/main" id="{F744D694-CA91-F409-C7C8-4C5DCC8687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8020" y="5185149"/>
            <a:ext cx="13098897" cy="7345798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6" name="Rectangle 12">
            <a:extLst>
              <a:ext uri="{FF2B5EF4-FFF2-40B4-BE49-F238E27FC236}">
                <a16:creationId xmlns:a16="http://schemas.microsoft.com/office/drawing/2014/main" id="{CCAB48E3-BFD8-85AC-7C4F-499A205AE560}"/>
              </a:ext>
            </a:extLst>
          </p:cNvPr>
          <p:cNvSpPr/>
          <p:nvPr/>
        </p:nvSpPr>
        <p:spPr>
          <a:xfrm>
            <a:off x="8408020" y="6422065"/>
            <a:ext cx="2603874" cy="3048338"/>
          </a:xfrm>
          <a:prstGeom prst="rect">
            <a:avLst/>
          </a:prstGeom>
          <a:noFill/>
          <a:ln w="57150">
            <a:solidFill>
              <a:srgbClr val="3866D4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18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EB65A2-BC49-9428-5F61-09D948D75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>
            <a:extLst>
              <a:ext uri="{FF2B5EF4-FFF2-40B4-BE49-F238E27FC236}">
                <a16:creationId xmlns:a16="http://schemas.microsoft.com/office/drawing/2014/main" id="{D72ADF0F-4FC5-CA40-857C-CA9CCD959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73" y="2656014"/>
            <a:ext cx="23244111" cy="10353594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43" name="TextBox 43">
            <a:extLst>
              <a:ext uri="{FF2B5EF4-FFF2-40B4-BE49-F238E27FC236}">
                <a16:creationId xmlns:a16="http://schemas.microsoft.com/office/drawing/2014/main" id="{87B04C1E-4323-DCF1-9AAA-199EE15CC556}"/>
              </a:ext>
            </a:extLst>
          </p:cNvPr>
          <p:cNvSpPr txBox="1"/>
          <p:nvPr/>
        </p:nvSpPr>
        <p:spPr>
          <a:xfrm>
            <a:off x="881981" y="1130400"/>
            <a:ext cx="11671733" cy="153929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언어 </a:t>
            </a:r>
            <a:r>
              <a:rPr kumimoji="0" lang="ko-KR" altLang="en-US" sz="8000" b="0" i="0" u="none" strike="noStrike" kern="1200" cap="none" spc="0" normalizeH="0" baseline="0" noProof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변경</a:t>
            </a:r>
            <a:endParaRPr kumimoji="0" lang="ko-KR" altLang="en" sz="8000" b="0" i="0" u="none" strike="noStrike" kern="1200" cap="none" spc="0" normalizeH="0" baseline="0" noProof="0">
              <a:ln>
                <a:noFill/>
              </a:ln>
              <a:solidFill>
                <a:srgbClr val="3866D4"/>
              </a:solidFill>
              <a:effectLst/>
              <a:uLnTx/>
              <a:uFillTx/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2555F281-154A-FE2C-CABA-D3582562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380" y="4637843"/>
            <a:ext cx="5439206" cy="8080536"/>
          </a:xfrm>
          <a:prstGeom prst="rect">
            <a:avLst/>
          </a:prstGeom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D316B41F-53EF-C855-535D-4B96595008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218" r="277" b="-192"/>
          <a:stretch>
            <a:fillRect/>
          </a:stretch>
        </p:blipFill>
        <p:spPr>
          <a:xfrm>
            <a:off x="978513" y="4674024"/>
            <a:ext cx="5498109" cy="8080536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B310686-3B94-3B8F-13F5-10E8FBC4C3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998" y="3112082"/>
            <a:ext cx="4474152" cy="1181100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D581DAB7-57A9-FD98-B782-5F4E5995C4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983" y="3112082"/>
            <a:ext cx="4030806" cy="1165513"/>
          </a:xfrm>
          <a:prstGeom prst="rect">
            <a:avLst/>
          </a:prstGeom>
        </p:spPr>
      </p:pic>
      <p:sp>
        <p:nvSpPr>
          <p:cNvPr id="16" name="TextBox 25">
            <a:extLst>
              <a:ext uri="{FF2B5EF4-FFF2-40B4-BE49-F238E27FC236}">
                <a16:creationId xmlns:a16="http://schemas.microsoft.com/office/drawing/2014/main" id="{1AF24C41-FE4C-6724-4675-EE153DB17B81}"/>
              </a:ext>
            </a:extLst>
          </p:cNvPr>
          <p:cNvSpPr txBox="1"/>
          <p:nvPr/>
        </p:nvSpPr>
        <p:spPr>
          <a:xfrm>
            <a:off x="13457003" y="5635544"/>
            <a:ext cx="10172260" cy="434373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공항은 이용 고객의 국적도 다양한 만큼 다양한 언어의 서비스를 제공 </a:t>
            </a:r>
            <a:r>
              <a:rPr lang="ko-KR" altLang="en-US" sz="360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해야한다</a:t>
            </a: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.</a:t>
            </a:r>
            <a:endParaRPr lang="ko-KR"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우선적으론 기존 한국어에 영어 버전을 추가하였다.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ko-KR" altLang="en-US" sz="360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향후에 더 다양한 언어에 대한 확장이 필요하다.</a:t>
            </a:r>
          </a:p>
        </p:txBody>
      </p:sp>
    </p:spTree>
    <p:extLst>
      <p:ext uri="{BB962C8B-B14F-4D97-AF65-F5344CB8AC3E}">
        <p14:creationId xmlns:p14="http://schemas.microsoft.com/office/powerpoint/2010/main" val="223269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3FCB7F-F86C-B20C-221B-BBF7326A4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B10D0C1-6785-84AE-549B-D2B2490CB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951CB443-E937-69DC-3F92-A87A3F6D1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3F5E139-D7F2-69B6-41AC-9EEA8BCC4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9298BCEF-5C4A-A320-554E-9AF3189DBD0A}"/>
              </a:ext>
            </a:extLst>
          </p:cNvPr>
          <p:cNvSpPr txBox="1"/>
          <p:nvPr/>
        </p:nvSpPr>
        <p:spPr>
          <a:xfrm>
            <a:off x="225865" y="3864721"/>
            <a:ext cx="21285199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>
              <a:lnSpc>
                <a:spcPct val="78020"/>
              </a:lnSpc>
            </a:pPr>
            <a:r>
              <a:rPr 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4. </a:t>
            </a:r>
            <a:r>
              <a:rPr lang="ko-KR" alt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개선점</a:t>
            </a:r>
            <a:r>
              <a:rPr 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 및 </a:t>
            </a:r>
            <a:r>
              <a:rPr lang="ko-KR" altLang="en-US" sz="9600" spc="405" dirty="0">
                <a:solidFill>
                  <a:srgbClr val="FFFFFF"/>
                </a:solidFill>
                <a:latin typeface="AppleSDGothicNeoB00"/>
                <a:ea typeface="AppleSDGothicNeoB00"/>
              </a:rPr>
              <a:t>평가</a:t>
            </a:r>
            <a:endParaRPr lang="en-US" altLang="ko-KR" sz="9600" spc="405" dirty="0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2781906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2" y="3411448"/>
            <a:ext cx="10925024" cy="955415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68" y="4355004"/>
            <a:ext cx="10084143" cy="4421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53629" y="3517099"/>
            <a:ext cx="5108222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유지보수 </a:t>
            </a:r>
            <a:endParaRPr lang="ko-KR" b="1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0900" y="1130300"/>
            <a:ext cx="619125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개선점 및 평가</a:t>
            </a:r>
            <a:endParaRPr lang="ko-KR" altLang="en" sz="8000" b="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AF05B9B3-D81C-31ED-49C3-7FA3779E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874" y="3411448"/>
            <a:ext cx="11786808" cy="9553986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EB09D1FD-1CE0-D4A8-662B-3A0327AC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742" y="4373996"/>
            <a:ext cx="10084143" cy="44214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4428C28C-6DF0-B875-F7A7-8FB36FCD2E7A}"/>
              </a:ext>
            </a:extLst>
          </p:cNvPr>
          <p:cNvSpPr txBox="1"/>
          <p:nvPr/>
        </p:nvSpPr>
        <p:spPr>
          <a:xfrm>
            <a:off x="12402603" y="3536091"/>
            <a:ext cx="5108222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추가사항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CEE00-C25B-ACF6-64EA-84D2B38C61C5}"/>
              </a:ext>
            </a:extLst>
          </p:cNvPr>
          <p:cNvSpPr txBox="1"/>
          <p:nvPr/>
        </p:nvSpPr>
        <p:spPr>
          <a:xfrm>
            <a:off x="845508" y="664701"/>
            <a:ext cx="53933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AppleSDGothicNeoM00" panose="02000503000000000000" pitchFamily="2" charset="-127"/>
                <a:ea typeface="AppleSDGothicNeoM00" panose="02000503000000000000" pitchFamily="2" charset="-127"/>
                <a:cs typeface="+mn-lt"/>
              </a:rPr>
              <a:t>Next Steps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109AA9-702B-951C-0CDE-94C795B50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578304"/>
              </p:ext>
            </p:extLst>
          </p:nvPr>
        </p:nvGraphicFramePr>
        <p:xfrm>
          <a:off x="837128" y="4753729"/>
          <a:ext cx="10412113" cy="766903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958737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7453376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1627713">
                <a:tc>
                  <a:txBody>
                    <a:bodyPr/>
                    <a:lstStyle/>
                    <a:p>
                      <a:pPr lvl="0" algn="ctr">
                        <a:lnSpc>
                          <a:spcPts val="3075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데이터 </a:t>
                      </a:r>
                    </a:p>
                    <a:p>
                      <a:pPr lvl="0" algn="ctr">
                        <a:lnSpc>
                          <a:spcPts val="3075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업데이트 주기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ts val="3375"/>
                        </a:lnSpc>
                        <a:buNone/>
                      </a:pPr>
                      <a:r>
                        <a:rPr lang="ko-KR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현재 데이터 업데이트를 통해 최신 정보를 </a:t>
                      </a:r>
                    </a:p>
                    <a:p>
                      <a:pPr lvl="0" algn="ctr">
                        <a:lnSpc>
                          <a:spcPts val="3375"/>
                        </a:lnSpc>
                        <a:buNone/>
                      </a:pPr>
                      <a:r>
                        <a:rPr lang="ko-KR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유지하고 있으며</a:t>
                      </a:r>
                      <a:r>
                        <a:rPr lang="en-US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, </a:t>
                      </a:r>
                      <a:r>
                        <a:rPr lang="ko-KR" sz="27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필요시 업데이트 주기를 단축할 예정</a:t>
                      </a:r>
                      <a:endParaRPr lang="ko-KR" sz="2700"/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206593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성능 모니터링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각 리소스의 로딩 속도 및 데이터 처리 성능을 지속적으로 모니터링하여 사용자 경험을 최적화</a:t>
                      </a:r>
                      <a:endParaRPr lang="ko-KR"/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97203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보안 및 안정성 관리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데이터 오류 발생 시 신속하게 인지하고 수정할 수 있는 내부 프로세스를 구축하여 정보의 신뢰성을 유지</a:t>
                      </a:r>
                      <a:endParaRPr lang="ko-KR"/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2003340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사용자 피드백 반영</a:t>
                      </a:r>
                      <a:endParaRPr lang="ko-KR"/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사용자 피드백을 주기적으로 수집하여 </a:t>
                      </a:r>
                      <a:endParaRPr lang="ko-KR" altLang="en-US" sz="2800" b="0" i="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0" i="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대시보드 개선에 반영</a:t>
                      </a: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6D7C434-FE9A-F01E-2202-C1B7A3320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057561"/>
              </p:ext>
            </p:extLst>
          </p:nvPr>
        </p:nvGraphicFramePr>
        <p:xfrm>
          <a:off x="12405093" y="4747317"/>
          <a:ext cx="10850074" cy="7857882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193868">
                  <a:extLst>
                    <a:ext uri="{9D8B030D-6E8A-4147-A177-3AD203B41FA5}">
                      <a16:colId xmlns:a16="http://schemas.microsoft.com/office/drawing/2014/main" val="542358580"/>
                    </a:ext>
                  </a:extLst>
                </a:gridCol>
                <a:gridCol w="7656206">
                  <a:extLst>
                    <a:ext uri="{9D8B030D-6E8A-4147-A177-3AD203B41FA5}">
                      <a16:colId xmlns:a16="http://schemas.microsoft.com/office/drawing/2014/main" val="229772979"/>
                    </a:ext>
                  </a:extLst>
                </a:gridCol>
              </a:tblGrid>
              <a:tr h="1874009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새로운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데이터 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연동</a:t>
                      </a:r>
                      <a:endParaRPr lang="ko-KR" sz="28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현재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제공되는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정보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외에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사용자의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편의를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높일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수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있는</a:t>
                      </a:r>
                      <a:r>
                        <a:rPr lang="en" alt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추가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데이터를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연동할</a:t>
                      </a:r>
                      <a:r>
                        <a:rPr 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</a:rPr>
                        <a:t> </a:t>
                      </a:r>
                      <a:r>
                        <a:rPr lang="ko-KR" altLang="en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계획</a:t>
                      </a:r>
                      <a:endParaRPr lang="en" altLang="ko-KR" sz="28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717833778"/>
                  </a:ext>
                </a:extLst>
              </a:tr>
              <a:tr h="1653537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기능 개선</a:t>
                      </a:r>
                      <a:r>
                        <a:rPr lang="en-US" altLang="ko-KR" sz="2800" u="none" strike="noStrike" noProof="0">
                          <a:solidFill>
                            <a:srgbClr val="000000"/>
                          </a:solidFill>
                          <a:latin typeface="AppleSDGothicNeoB00"/>
                        </a:rPr>
                        <a:t>/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확장</a:t>
                      </a:r>
                      <a:endParaRPr lang="en-US" altLang="ko-KR" sz="28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예측 모델의 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정교화 또는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개인 맞춤형 정보 제공 </a:t>
                      </a:r>
                      <a:endParaRPr lang="ko-KR" sz="2800"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기능을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추가하여 활용도를 높일 수 있음</a:t>
                      </a:r>
                      <a:endParaRPr lang="ko-KR" sz="2800"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277132367"/>
                  </a:ext>
                </a:extLst>
              </a:tr>
              <a:tr h="195942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>
                          <a:latin typeface="AppleSDGothicNeoB00"/>
                          <a:ea typeface="AppleSDGothicNeoB00"/>
                        </a:rPr>
                        <a:t>프린트 기능</a:t>
                      </a:r>
                      <a:br>
                        <a:rPr lang="en-US" altLang="ko-KR" sz="2800">
                          <a:latin typeface="AppleSDGothicNeoB00"/>
                        </a:rPr>
                      </a:br>
                      <a:r>
                        <a:rPr lang="ko-KR" altLang="en-US" sz="2800">
                          <a:latin typeface="AppleSDGothicNeoB00"/>
                          <a:ea typeface="AppleSDGothicNeoB00"/>
                        </a:rPr>
                        <a:t>추가</a:t>
                      </a:r>
                      <a:endParaRPr lang="ko-KR" sz="28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>
                          <a:latin typeface="AppleSDGothicNeoM00"/>
                          <a:ea typeface="AppleSDGothicNeoM00"/>
                        </a:rPr>
                        <a:t>대시보드의 정보를 프린트 할 수 있게 해서</a:t>
                      </a:r>
                      <a:br>
                        <a:rPr lang="en-US" altLang="ko-KR" sz="2800">
                          <a:latin typeface="AppleSDGothicNeoM00"/>
                        </a:rPr>
                      </a:br>
                      <a:r>
                        <a:rPr lang="ko-KR" altLang="en-US" sz="2800">
                          <a:latin typeface="AppleSDGothicNeoM00"/>
                          <a:ea typeface="AppleSDGothicNeoM00"/>
                        </a:rPr>
                        <a:t>모든 이용객이 안정적이고 편리하게 이용</a:t>
                      </a: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1710042885"/>
                  </a:ext>
                </a:extLst>
              </a:tr>
              <a:tr h="2370908"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다른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시스템과의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B00"/>
                          <a:ea typeface="AppleSDGothicNeoB00"/>
                        </a:rPr>
                        <a:t> 연동</a:t>
                      </a:r>
                      <a:endParaRPr lang="ko-KR" sz="2800">
                        <a:latin typeface="AppleSDGothicNeoB00"/>
                        <a:ea typeface="AppleSDGothicNeoB00"/>
                      </a:endParaRPr>
                    </a:p>
                  </a:txBody>
                  <a:tcPr marL="25400" marR="25400" marT="72045" marB="72045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카카오톡이나 키오스크 등 다른 시스템과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연동하여 </a:t>
                      </a:r>
                      <a:endParaRPr lang="ko-KR" altLang="en-US" sz="2800"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92130"/>
                        </a:lnSpc>
                        <a:buNone/>
                      </a:pP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정보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ko-KR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접근성을</a:t>
                      </a:r>
                      <a:r>
                        <a:rPr lang="ko-KR" altLang="en-US" sz="2800" u="none" strike="noStrike" noProof="0">
                          <a:solidFill>
                            <a:srgbClr val="000000"/>
                          </a:solidFill>
                          <a:latin typeface="AppleSDGothicNeoM00"/>
                          <a:ea typeface="AppleSDGothicNeoM00"/>
                        </a:rPr>
                        <a:t> 확대</a:t>
                      </a:r>
                      <a:endParaRPr lang="ko-KR" sz="28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marL="25400" marR="25400" marT="72044" marB="72044" anchor="ctr"/>
                </a:tc>
                <a:extLst>
                  <a:ext uri="{0D108BD9-81ED-4DB2-BD59-A6C34878D82A}">
                    <a16:rowId xmlns:a16="http://schemas.microsoft.com/office/drawing/2014/main" val="31195531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D5F0C6-A9C4-68EB-8029-2F85E7535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5E2F5A18-3B6A-3BBC-7D2A-4A3492052081}"/>
              </a:ext>
            </a:extLst>
          </p:cNvPr>
          <p:cNvSpPr txBox="1"/>
          <p:nvPr/>
        </p:nvSpPr>
        <p:spPr>
          <a:xfrm>
            <a:off x="8438300" y="6794942"/>
            <a:ext cx="7324503" cy="1529071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16199"/>
              </a:lnSpc>
            </a:pPr>
            <a:r>
              <a:rPr lang="ko-KR" altLang="en-US" sz="9600" b="1">
                <a:solidFill>
                  <a:srgbClr val="004F7A"/>
                </a:solidFill>
                <a:latin typeface="AppleSDGothicNeoB00"/>
                <a:ea typeface="AppleSDGothicNeoB00"/>
              </a:rPr>
              <a:t>THANK YOU</a:t>
            </a:r>
          </a:p>
        </p:txBody>
      </p:sp>
      <p:pic>
        <p:nvPicPr>
          <p:cNvPr id="3" name="그림 2" descr="그래픽, 그래픽 디자인, 상징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A19F3C7-75D8-0BD1-02F4-AD46D940DF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/>
          <a:stretch>
            <a:fillRect/>
          </a:stretch>
        </p:blipFill>
        <p:spPr>
          <a:xfrm>
            <a:off x="7596204" y="3392592"/>
            <a:ext cx="8573729" cy="28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82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66D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C526C0-8632-E3FB-2105-143E716DE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3">
            <a:extLst>
              <a:ext uri="{FF2B5EF4-FFF2-40B4-BE49-F238E27FC236}">
                <a16:creationId xmlns:a16="http://schemas.microsoft.com/office/drawing/2014/main" id="{57316593-F7C4-39EF-22F0-527A64AC5678}"/>
              </a:ext>
            </a:extLst>
          </p:cNvPr>
          <p:cNvSpPr txBox="1"/>
          <p:nvPr/>
        </p:nvSpPr>
        <p:spPr>
          <a:xfrm>
            <a:off x="4017139" y="4878782"/>
            <a:ext cx="15758292" cy="39584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[ROAD 2 AIR] 와 </a:t>
            </a:r>
            <a:r>
              <a:rPr lang="ko-KR" altLang="en-US" sz="6000" b="1" dirty="0" err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함께라면</a:t>
            </a:r>
            <a:r>
              <a:rPr lang="ko-KR" altLang="en-US" sz="6000" b="1" dirty="0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,</a:t>
            </a:r>
            <a:endParaRPr lang="ko-KR" sz="6000" b="1" dirty="0">
              <a:solidFill>
                <a:schemeClr val="bg1"/>
              </a:solidFill>
              <a:latin typeface="AppleSDGothicNeoM00"/>
              <a:ea typeface="AppleSDGothicNeoM0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공항은 더이상 기다리는 공간이 아니라,</a:t>
            </a:r>
          </a:p>
          <a:p>
            <a:pPr algn="ctr">
              <a:lnSpc>
                <a:spcPct val="150000"/>
              </a:lnSpc>
            </a:pPr>
            <a:r>
              <a:rPr lang="ko-KR" altLang="en-US" sz="6000" b="1" dirty="0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신속하게, </a:t>
            </a:r>
            <a:r>
              <a:rPr lang="ko-KR" altLang="en-US" sz="6000" b="1" dirty="0" err="1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배려받는</a:t>
            </a:r>
            <a:r>
              <a:rPr lang="ko-KR" altLang="en-US" sz="6000" b="1" dirty="0">
                <a:solidFill>
                  <a:schemeClr val="bg1"/>
                </a:solidFill>
                <a:latin typeface="AppleSDGothicNeoM00"/>
                <a:ea typeface="AppleSDGothicNeoM00"/>
                <a:cs typeface="Calibri"/>
              </a:rPr>
              <a:t>, 즐거운 공간이 됩니다.</a:t>
            </a:r>
            <a:endParaRPr lang="ko-KR" sz="6000" b="1" dirty="0">
              <a:solidFill>
                <a:schemeClr val="bg1"/>
              </a:solidFill>
              <a:latin typeface="AppleSDGothicNeoM00"/>
              <a:ea typeface="AppleSDGothicNeoM0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3838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3A744A-E963-7E40-4BA1-C57F96A45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1EE78A5E-B431-4CB7-3737-4D633F4C8C60}"/>
              </a:ext>
            </a:extLst>
          </p:cNvPr>
          <p:cNvSpPr txBox="1"/>
          <p:nvPr/>
        </p:nvSpPr>
        <p:spPr>
          <a:xfrm>
            <a:off x="849600" y="1130300"/>
            <a:ext cx="7124701" cy="1422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8000" i="0" u="none" strike="noStrike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목차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F6464A9-EE8A-0F63-EF09-8114557CA04C}"/>
              </a:ext>
            </a:extLst>
          </p:cNvPr>
          <p:cNvSpPr/>
          <p:nvPr/>
        </p:nvSpPr>
        <p:spPr>
          <a:xfrm>
            <a:off x="2254102" y="2892056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2807FE-41FD-8939-84F9-4AFECF95EE39}"/>
              </a:ext>
            </a:extLst>
          </p:cNvPr>
          <p:cNvSpPr txBox="1"/>
          <p:nvPr/>
        </p:nvSpPr>
        <p:spPr>
          <a:xfrm>
            <a:off x="2254102" y="2892056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01</a:t>
            </a:r>
            <a:endParaRPr lang="ko-KR" altLang="en-US" sz="5000">
              <a:solidFill>
                <a:schemeClr val="accent2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5045E3A-4F28-482C-4EAC-E92E261C57C5}"/>
              </a:ext>
            </a:extLst>
          </p:cNvPr>
          <p:cNvCxnSpPr/>
          <p:nvPr/>
        </p:nvCxnSpPr>
        <p:spPr>
          <a:xfrm>
            <a:off x="2721934" y="3604974"/>
            <a:ext cx="850605" cy="0"/>
          </a:xfrm>
          <a:prstGeom prst="line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13">
            <a:extLst>
              <a:ext uri="{FF2B5EF4-FFF2-40B4-BE49-F238E27FC236}">
                <a16:creationId xmlns:a16="http://schemas.microsoft.com/office/drawing/2014/main" id="{289D1D7A-B4C5-FFC5-877D-BD8A933581A5}"/>
              </a:ext>
            </a:extLst>
          </p:cNvPr>
          <p:cNvSpPr txBox="1"/>
          <p:nvPr/>
        </p:nvSpPr>
        <p:spPr>
          <a:xfrm>
            <a:off x="2702340" y="3734236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주제 </a:t>
            </a:r>
            <a:r>
              <a:rPr lang="en-US" altLang="ko-KR" sz="3900" b="1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&amp; </a:t>
            </a:r>
            <a:r>
              <a:rPr lang="ko-KR" altLang="en-US" sz="3900" b="1">
                <a:solidFill>
                  <a:schemeClr val="accent2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필요성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BEE8394A-3FDE-994E-7192-089501219B5E}"/>
              </a:ext>
            </a:extLst>
          </p:cNvPr>
          <p:cNvSpPr txBox="1"/>
          <p:nvPr/>
        </p:nvSpPr>
        <p:spPr>
          <a:xfrm>
            <a:off x="2682746" y="3957301"/>
            <a:ext cx="4827182" cy="3060086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>
              <a:lnSpc>
                <a:spcPct val="150000"/>
              </a:lnSpc>
            </a:pPr>
            <a:endParaRPr lang="ko-KR" altLang="en-US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사용자 분석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서비스 기획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유지보수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추가사항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2BD0D02-24CA-4CC9-5ED3-22F6E2ABF9A5}"/>
              </a:ext>
            </a:extLst>
          </p:cNvPr>
          <p:cNvSpPr/>
          <p:nvPr/>
        </p:nvSpPr>
        <p:spPr>
          <a:xfrm>
            <a:off x="16345905" y="2892055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04CB67-319C-C0FF-2881-27DEF4A5BE0C}"/>
              </a:ext>
            </a:extLst>
          </p:cNvPr>
          <p:cNvSpPr txBox="1"/>
          <p:nvPr/>
        </p:nvSpPr>
        <p:spPr>
          <a:xfrm>
            <a:off x="16345905" y="2892055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4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03</a:t>
            </a:r>
            <a:endParaRPr lang="ko-KR" altLang="en-US" sz="5000">
              <a:solidFill>
                <a:schemeClr val="accent4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00AB453B-9658-6C30-CE17-6477BFA830F6}"/>
              </a:ext>
            </a:extLst>
          </p:cNvPr>
          <p:cNvSpPr txBox="1"/>
          <p:nvPr/>
        </p:nvSpPr>
        <p:spPr>
          <a:xfrm>
            <a:off x="16813737" y="3753829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4">
                    <a:lumMod val="60000"/>
                    <a:lumOff val="4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서비스</a:t>
            </a:r>
          </a:p>
        </p:txBody>
      </p:sp>
      <p:sp>
        <p:nvSpPr>
          <p:cNvPr id="13" name="TextBox 25">
            <a:extLst>
              <a:ext uri="{FF2B5EF4-FFF2-40B4-BE49-F238E27FC236}">
                <a16:creationId xmlns:a16="http://schemas.microsoft.com/office/drawing/2014/main" id="{6B8A0623-D35C-EE99-2FE4-742062A5B53E}"/>
              </a:ext>
            </a:extLst>
          </p:cNvPr>
          <p:cNvSpPr txBox="1"/>
          <p:nvPr/>
        </p:nvSpPr>
        <p:spPr>
          <a:xfrm>
            <a:off x="16813737" y="4463831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AI </a:t>
            </a:r>
            <a:r>
              <a:rPr lang="ko-KR" altLang="en-US" sz="2200" dirty="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챗봇</a:t>
            </a:r>
            <a:endParaRPr lang="ko-KR" altLang="en-US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ko-KR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Power</a:t>
            </a: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BI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길찾기</a:t>
            </a: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 서비스</a:t>
            </a:r>
            <a:endParaRPr lang="ko-KR" altLang="en-US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지연 항공 확인 서비스</a:t>
            </a:r>
            <a:endParaRPr lang="en-US" altLang="ko-KR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95A7C2B-3F4C-DD42-9708-A8658979C654}"/>
              </a:ext>
            </a:extLst>
          </p:cNvPr>
          <p:cNvSpPr/>
          <p:nvPr/>
        </p:nvSpPr>
        <p:spPr>
          <a:xfrm>
            <a:off x="9179737" y="2892055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8CA8-AE76-4827-DE3B-1BD171E080D6}"/>
              </a:ext>
            </a:extLst>
          </p:cNvPr>
          <p:cNvSpPr txBox="1"/>
          <p:nvPr/>
        </p:nvSpPr>
        <p:spPr>
          <a:xfrm>
            <a:off x="9179737" y="2892055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02</a:t>
            </a:r>
            <a:endParaRPr lang="ko-KR" altLang="en-US" sz="5000">
              <a:solidFill>
                <a:schemeClr val="accent1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16" name="TextBox 13">
            <a:extLst>
              <a:ext uri="{FF2B5EF4-FFF2-40B4-BE49-F238E27FC236}">
                <a16:creationId xmlns:a16="http://schemas.microsoft.com/office/drawing/2014/main" id="{41970AB1-DFBA-5182-AC00-8B7CDFE69A34}"/>
              </a:ext>
            </a:extLst>
          </p:cNvPr>
          <p:cNvSpPr txBox="1"/>
          <p:nvPr/>
        </p:nvSpPr>
        <p:spPr>
          <a:xfrm>
            <a:off x="9647569" y="3753829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1">
                    <a:lumMod val="60000"/>
                    <a:lumOff val="40000"/>
                  </a:schemeClr>
                </a:solidFill>
                <a:latin typeface="AppleSDGothicNeoM00"/>
                <a:ea typeface="AppleSDGothicNeoM00"/>
                <a:cs typeface="Calibri"/>
              </a:rPr>
              <a:t>서비스 구현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ED983A05-298E-D90E-1118-6B0F72FF5F48}"/>
              </a:ext>
            </a:extLst>
          </p:cNvPr>
          <p:cNvSpPr txBox="1"/>
          <p:nvPr/>
        </p:nvSpPr>
        <p:spPr>
          <a:xfrm>
            <a:off x="9647568" y="4569670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데이터 수집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정적 </a:t>
            </a:r>
            <a:r>
              <a:rPr lang="ko-KR" altLang="en-US" sz="2200" dirty="0" err="1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웹앱</a:t>
            </a:r>
            <a:endParaRPr lang="en-US" altLang="ko-KR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임베딩</a:t>
            </a:r>
            <a:endParaRPr lang="en-US" altLang="ko-KR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01C53A-0F24-18F1-58D9-69A4E0DA7E02}"/>
              </a:ext>
            </a:extLst>
          </p:cNvPr>
          <p:cNvSpPr/>
          <p:nvPr/>
        </p:nvSpPr>
        <p:spPr>
          <a:xfrm>
            <a:off x="2254102" y="8250379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F1E116-A287-EA83-BFE9-90235316EFD0}"/>
              </a:ext>
            </a:extLst>
          </p:cNvPr>
          <p:cNvSpPr txBox="1"/>
          <p:nvPr/>
        </p:nvSpPr>
        <p:spPr>
          <a:xfrm>
            <a:off x="2254102" y="8250379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6">
                    <a:lumMod val="60000"/>
                    <a:lumOff val="4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04</a:t>
            </a:r>
            <a:endParaRPr lang="ko-KR" altLang="en-US" sz="5000">
              <a:solidFill>
                <a:schemeClr val="accent6">
                  <a:lumMod val="60000"/>
                  <a:lumOff val="4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1" name="TextBox 13">
            <a:extLst>
              <a:ext uri="{FF2B5EF4-FFF2-40B4-BE49-F238E27FC236}">
                <a16:creationId xmlns:a16="http://schemas.microsoft.com/office/drawing/2014/main" id="{4B57AD0E-9D9E-3B1A-5B67-6C7AB33E10F9}"/>
              </a:ext>
            </a:extLst>
          </p:cNvPr>
          <p:cNvSpPr txBox="1"/>
          <p:nvPr/>
        </p:nvSpPr>
        <p:spPr>
          <a:xfrm>
            <a:off x="2721934" y="9112153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6">
                    <a:lumMod val="60000"/>
                    <a:lumOff val="40000"/>
                  </a:schemeClr>
                </a:solidFill>
                <a:latin typeface="AppleSDGothicNeoM00"/>
                <a:ea typeface="AppleSDGothicNeoM00"/>
                <a:cs typeface="Calibri"/>
              </a:rPr>
              <a:t>시연 영상</a:t>
            </a:r>
            <a:endParaRPr lang="ko-KR" altLang="en-US" sz="3900" b="1">
              <a:solidFill>
                <a:schemeClr val="accent6">
                  <a:lumMod val="60000"/>
                  <a:lumOff val="40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2" name="TextBox 25">
            <a:extLst>
              <a:ext uri="{FF2B5EF4-FFF2-40B4-BE49-F238E27FC236}">
                <a16:creationId xmlns:a16="http://schemas.microsoft.com/office/drawing/2014/main" id="{42A9B7A7-2B68-3000-EF78-73B6CA7DE602}"/>
              </a:ext>
            </a:extLst>
          </p:cNvPr>
          <p:cNvSpPr txBox="1"/>
          <p:nvPr/>
        </p:nvSpPr>
        <p:spPr>
          <a:xfrm>
            <a:off x="2721934" y="9822155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시연 영상</a:t>
            </a:r>
            <a:endParaRPr lang="en-US" altLang="ko-KR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3F5096F-80F9-295C-0BF9-9FB4233F5C2E}"/>
              </a:ext>
            </a:extLst>
          </p:cNvPr>
          <p:cNvSpPr/>
          <p:nvPr/>
        </p:nvSpPr>
        <p:spPr>
          <a:xfrm>
            <a:off x="9300002" y="8250378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4C48A9-3BF5-C335-1F9E-37203A0683FA}"/>
              </a:ext>
            </a:extLst>
          </p:cNvPr>
          <p:cNvSpPr txBox="1"/>
          <p:nvPr/>
        </p:nvSpPr>
        <p:spPr>
          <a:xfrm>
            <a:off x="9300002" y="8250378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bg2">
                    <a:lumMod val="50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05</a:t>
            </a:r>
            <a:endParaRPr lang="ko-KR" altLang="en-US" sz="5000">
              <a:solidFill>
                <a:schemeClr val="bg2">
                  <a:lumMod val="50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674EB166-F177-9361-9F76-51B572ED4F10}"/>
              </a:ext>
            </a:extLst>
          </p:cNvPr>
          <p:cNvSpPr txBox="1"/>
          <p:nvPr/>
        </p:nvSpPr>
        <p:spPr>
          <a:xfrm>
            <a:off x="9767834" y="9112152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bg2">
                    <a:lumMod val="50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개선점 및 평가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866851-6809-A840-957B-30859FA452A3}"/>
              </a:ext>
            </a:extLst>
          </p:cNvPr>
          <p:cNvSpPr txBox="1"/>
          <p:nvPr/>
        </p:nvSpPr>
        <p:spPr>
          <a:xfrm>
            <a:off x="9767834" y="9822154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개선점 및 평가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유지보수</a:t>
            </a:r>
            <a:endParaRPr lang="en-US" altLang="ko-KR" sz="2200" dirty="0">
              <a:solidFill>
                <a:srgbClr val="595959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ko-KR" altLang="en-US" sz="22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개선사항</a:t>
            </a:r>
            <a:endParaRPr lang="en-US" altLang="ko-KR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ED9A509-4D23-67BD-4A46-24473955A08E}"/>
              </a:ext>
            </a:extLst>
          </p:cNvPr>
          <p:cNvSpPr/>
          <p:nvPr/>
        </p:nvSpPr>
        <p:spPr>
          <a:xfrm>
            <a:off x="16345903" y="8250377"/>
            <a:ext cx="5656403" cy="452947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ko-KR" altLang="ko-KR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BD6260-9A84-F7FF-1360-634735A4FF3E}"/>
              </a:ext>
            </a:extLst>
          </p:cNvPr>
          <p:cNvSpPr txBox="1"/>
          <p:nvPr/>
        </p:nvSpPr>
        <p:spPr>
          <a:xfrm>
            <a:off x="16345903" y="8250377"/>
            <a:ext cx="17650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000">
                <a:solidFill>
                  <a:schemeClr val="accent3">
                    <a:lumMod val="75000"/>
                  </a:schemeClr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06</a:t>
            </a:r>
            <a:endParaRPr lang="ko-KR" altLang="en-US" sz="5000">
              <a:solidFill>
                <a:schemeClr val="accent3">
                  <a:lumMod val="75000"/>
                </a:schemeClr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89EE0945-F943-8713-5FE1-0C22347E3223}"/>
              </a:ext>
            </a:extLst>
          </p:cNvPr>
          <p:cNvSpPr txBox="1"/>
          <p:nvPr/>
        </p:nvSpPr>
        <p:spPr>
          <a:xfrm>
            <a:off x="16813735" y="9112151"/>
            <a:ext cx="431681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>
                <a:solidFill>
                  <a:schemeClr val="accent3">
                    <a:lumMod val="75000"/>
                  </a:schemeClr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인공지능 윤리원칙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8B8090-1223-13C3-B9F0-52566E4990A7}"/>
              </a:ext>
            </a:extLst>
          </p:cNvPr>
          <p:cNvSpPr txBox="1"/>
          <p:nvPr/>
        </p:nvSpPr>
        <p:spPr>
          <a:xfrm>
            <a:off x="16813735" y="9822153"/>
            <a:ext cx="4827182" cy="3000709"/>
          </a:xfrm>
          <a:prstGeom prst="rect">
            <a:avLst/>
          </a:prstGeom>
        </p:spPr>
        <p:txBody>
          <a:bodyPr lIns="0" tIns="0" rIns="0" bIns="0"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ko-KR" sz="22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AI</a:t>
            </a:r>
            <a:r>
              <a:rPr lang="ko-KR" altLang="en-US" sz="22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윤리 원칙 적용</a:t>
            </a:r>
            <a:endParaRPr lang="en-US" altLang="ko-KR" sz="22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081FF9E2-10CA-D24B-E7B0-F05E29BCA969}"/>
              </a:ext>
            </a:extLst>
          </p:cNvPr>
          <p:cNvCxnSpPr/>
          <p:nvPr/>
        </p:nvCxnSpPr>
        <p:spPr>
          <a:xfrm>
            <a:off x="2254102" y="2892055"/>
            <a:ext cx="0" cy="4529469"/>
          </a:xfrm>
          <a:prstGeom prst="line">
            <a:avLst/>
          </a:prstGeom>
          <a:ln w="508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A69CD74-4D6D-8A2A-2C4D-A5FA43BD51AE}"/>
              </a:ext>
            </a:extLst>
          </p:cNvPr>
          <p:cNvCxnSpPr/>
          <p:nvPr/>
        </p:nvCxnSpPr>
        <p:spPr>
          <a:xfrm>
            <a:off x="9179737" y="2892055"/>
            <a:ext cx="0" cy="4529469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6C8FB81-33B8-3AB7-57BB-3EBD0F4DA78C}"/>
              </a:ext>
            </a:extLst>
          </p:cNvPr>
          <p:cNvCxnSpPr/>
          <p:nvPr/>
        </p:nvCxnSpPr>
        <p:spPr>
          <a:xfrm>
            <a:off x="16300124" y="2864237"/>
            <a:ext cx="0" cy="4529469"/>
          </a:xfrm>
          <a:prstGeom prst="line">
            <a:avLst/>
          </a:prstGeom>
          <a:ln w="508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DB1EAC9-AA15-8770-AC34-FE424656F6BC}"/>
              </a:ext>
            </a:extLst>
          </p:cNvPr>
          <p:cNvCxnSpPr/>
          <p:nvPr/>
        </p:nvCxnSpPr>
        <p:spPr>
          <a:xfrm>
            <a:off x="16345903" y="8250377"/>
            <a:ext cx="0" cy="4529469"/>
          </a:xfrm>
          <a:prstGeom prst="line">
            <a:avLst/>
          </a:prstGeom>
          <a:ln w="50800"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C6327E72-52BF-DB40-7310-A9EFFEB29FFE}"/>
              </a:ext>
            </a:extLst>
          </p:cNvPr>
          <p:cNvCxnSpPr/>
          <p:nvPr/>
        </p:nvCxnSpPr>
        <p:spPr>
          <a:xfrm>
            <a:off x="9300002" y="8250377"/>
            <a:ext cx="0" cy="4529469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1F6393B0-9C1E-2820-597E-D003CF7A51C0}"/>
              </a:ext>
            </a:extLst>
          </p:cNvPr>
          <p:cNvCxnSpPr/>
          <p:nvPr/>
        </p:nvCxnSpPr>
        <p:spPr>
          <a:xfrm>
            <a:off x="2254102" y="8250377"/>
            <a:ext cx="0" cy="4529469"/>
          </a:xfrm>
          <a:prstGeom prst="line">
            <a:avLst/>
          </a:prstGeom>
          <a:ln w="508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A8AC0C7-F244-7BC0-ED80-2592968EEB57}"/>
              </a:ext>
            </a:extLst>
          </p:cNvPr>
          <p:cNvCxnSpPr/>
          <p:nvPr/>
        </p:nvCxnSpPr>
        <p:spPr>
          <a:xfrm>
            <a:off x="9647569" y="3604974"/>
            <a:ext cx="850605" cy="0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1717CE48-316F-2AD4-6DF7-EDAA56E28E0A}"/>
              </a:ext>
            </a:extLst>
          </p:cNvPr>
          <p:cNvCxnSpPr/>
          <p:nvPr/>
        </p:nvCxnSpPr>
        <p:spPr>
          <a:xfrm>
            <a:off x="16813735" y="3604974"/>
            <a:ext cx="850605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645620C-2FD5-27F4-2674-AF5A0698C426}"/>
              </a:ext>
            </a:extLst>
          </p:cNvPr>
          <p:cNvCxnSpPr/>
          <p:nvPr/>
        </p:nvCxnSpPr>
        <p:spPr>
          <a:xfrm>
            <a:off x="16813735" y="9018487"/>
            <a:ext cx="850605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9325923-7CE5-A542-6D35-3152C6156BCF}"/>
              </a:ext>
            </a:extLst>
          </p:cNvPr>
          <p:cNvCxnSpPr/>
          <p:nvPr/>
        </p:nvCxnSpPr>
        <p:spPr>
          <a:xfrm>
            <a:off x="9767834" y="8991132"/>
            <a:ext cx="850605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A211CEBF-5D6E-8F40-DD41-A4E7389F6D30}"/>
              </a:ext>
            </a:extLst>
          </p:cNvPr>
          <p:cNvCxnSpPr/>
          <p:nvPr/>
        </p:nvCxnSpPr>
        <p:spPr>
          <a:xfrm>
            <a:off x="2721934" y="8991132"/>
            <a:ext cx="850605" cy="0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792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B9C3A0-F0A0-A7EB-AF67-817C0AF2A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0BA8628-9BAA-BE84-7012-554F85034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886460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2E44A7A-4901-EBDB-AC8D-63C71E9C1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500" y="2755900"/>
            <a:ext cx="1407160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DC48DC4D-F73D-6D48-9EC1-52960D470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5400" y="3975100"/>
            <a:ext cx="13131800" cy="25400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id="{756D9A6D-BCAB-6CBE-7659-F13187EDD8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0" y="8803828"/>
            <a:ext cx="469900" cy="469900"/>
          </a:xfrm>
          <a:prstGeom prst="rect">
            <a:avLst/>
          </a:prstGeom>
        </p:spPr>
      </p:pic>
      <p:pic>
        <p:nvPicPr>
          <p:cNvPr id="20" name="Picture 20">
            <a:extLst>
              <a:ext uri="{FF2B5EF4-FFF2-40B4-BE49-F238E27FC236}">
                <a16:creationId xmlns:a16="http://schemas.microsoft.com/office/drawing/2014/main" id="{18F826CC-4483-0003-5FB1-3DBD98025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9473243"/>
            <a:ext cx="8305800" cy="25400"/>
          </a:xfrm>
          <a:prstGeom prst="rect">
            <a:avLst/>
          </a:prstGeom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06F4735B-7940-FC33-3E11-079F379BB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" y="10390768"/>
            <a:ext cx="8305800" cy="25400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E0B3B101-8379-4509-9DB0-2D79B506A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00" y="9700000"/>
            <a:ext cx="431800" cy="431800"/>
          </a:xfrm>
          <a:prstGeom prst="rect">
            <a:avLst/>
          </a:prstGeom>
        </p:spPr>
      </p:pic>
      <p:sp>
        <p:nvSpPr>
          <p:cNvPr id="25" name="TextBox 25">
            <a:extLst>
              <a:ext uri="{FF2B5EF4-FFF2-40B4-BE49-F238E27FC236}">
                <a16:creationId xmlns:a16="http://schemas.microsoft.com/office/drawing/2014/main" id="{476E21FC-95DA-F789-60E0-618BAB9CDE2C}"/>
              </a:ext>
            </a:extLst>
          </p:cNvPr>
          <p:cNvSpPr txBox="1"/>
          <p:nvPr/>
        </p:nvSpPr>
        <p:spPr>
          <a:xfrm>
            <a:off x="10453474" y="4246377"/>
            <a:ext cx="12016836" cy="239982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'좋은 </a:t>
            </a:r>
            <a:r>
              <a:rPr lang="ko-KR" altLang="en-US" sz="2800" dirty="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아이디어'는</a:t>
            </a:r>
            <a:r>
              <a:rPr lang="ko-KR" altLang="en-US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'</a:t>
            </a:r>
            <a:r>
              <a:rPr lang="ko-KR" altLang="en-US" sz="2800" dirty="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실행'이</a:t>
            </a:r>
            <a:r>
              <a:rPr lang="ko-KR" altLang="en-US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되어야 비로소 가치가 생깁니다.</a:t>
            </a:r>
            <a:endParaRPr lang="en-US" altLang="ko-KR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우리는 먼저 움직이고, 시작합니다. 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단 2주, 아이디어를 실제 작동하는 서비스로 구현합니다.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사용자의 요구사항을 빠르게 분석하고 즉시 반영하는  팀, ROAD 2 AIR 입니다.</a:t>
            </a:r>
            <a:endParaRPr lang="ko-KR" dirty="0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AEA2FE95-30D5-39FC-9AFE-542E6A7297A1}"/>
              </a:ext>
            </a:extLst>
          </p:cNvPr>
          <p:cNvSpPr txBox="1"/>
          <p:nvPr/>
        </p:nvSpPr>
        <p:spPr>
          <a:xfrm>
            <a:off x="10363200" y="3086100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385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팀 철학</a:t>
            </a:r>
            <a:endParaRPr lang="en" sz="3850" b="1" i="0" u="none" strike="noStrike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7" name="TextBox 37">
            <a:extLst>
              <a:ext uri="{FF2B5EF4-FFF2-40B4-BE49-F238E27FC236}">
                <a16:creationId xmlns:a16="http://schemas.microsoft.com/office/drawing/2014/main" id="{7C5E863E-D1B3-6E40-B0AF-7A0791332B37}"/>
              </a:ext>
            </a:extLst>
          </p:cNvPr>
          <p:cNvSpPr txBox="1"/>
          <p:nvPr/>
        </p:nvSpPr>
        <p:spPr>
          <a:xfrm>
            <a:off x="1612900" y="9649200"/>
            <a:ext cx="170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" sz="3100" b="1" i="0" u="none" strike="noStrike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일정</a:t>
            </a:r>
          </a:p>
        </p:txBody>
      </p:sp>
      <p:sp>
        <p:nvSpPr>
          <p:cNvPr id="38" name="TextBox 38">
            <a:extLst>
              <a:ext uri="{FF2B5EF4-FFF2-40B4-BE49-F238E27FC236}">
                <a16:creationId xmlns:a16="http://schemas.microsoft.com/office/drawing/2014/main" id="{BACB227B-4928-78ED-6C92-9F65CDCC266F}"/>
              </a:ext>
            </a:extLst>
          </p:cNvPr>
          <p:cNvSpPr txBox="1"/>
          <p:nvPr/>
        </p:nvSpPr>
        <p:spPr>
          <a:xfrm>
            <a:off x="1612900" y="10532672"/>
            <a:ext cx="170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" sz="3100" b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특징</a:t>
            </a:r>
            <a:endParaRPr lang="en" sz="3100" b="1" i="0" u="none" strike="noStrike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39" name="TextBox 39">
            <a:extLst>
              <a:ext uri="{FF2B5EF4-FFF2-40B4-BE49-F238E27FC236}">
                <a16:creationId xmlns:a16="http://schemas.microsoft.com/office/drawing/2014/main" id="{50E32202-2EE3-4B82-1ABE-F5A5A324EE33}"/>
              </a:ext>
            </a:extLst>
          </p:cNvPr>
          <p:cNvSpPr txBox="1"/>
          <p:nvPr/>
        </p:nvSpPr>
        <p:spPr>
          <a:xfrm>
            <a:off x="3136900" y="8816528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80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ROAD 2 AIR</a:t>
            </a:r>
            <a:endParaRPr lang="en-US" sz="2800" b="0" i="0" u="none" strike="noStrike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40" name="TextBox 40">
            <a:extLst>
              <a:ext uri="{FF2B5EF4-FFF2-40B4-BE49-F238E27FC236}">
                <a16:creationId xmlns:a16="http://schemas.microsoft.com/office/drawing/2014/main" id="{656456DD-7678-0DE3-618F-596E1B305473}"/>
              </a:ext>
            </a:extLst>
          </p:cNvPr>
          <p:cNvSpPr txBox="1"/>
          <p:nvPr/>
        </p:nvSpPr>
        <p:spPr>
          <a:xfrm>
            <a:off x="3136900" y="9700000"/>
            <a:ext cx="45720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en-US" altLang="ko-KR" sz="28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2025.07.07  ~ 2025.07.18.</a:t>
            </a:r>
            <a:endParaRPr lang="ko-KR" altLang="en-US" sz="2800" b="0" i="0" u="none" strike="noStrike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41" name="TextBox 41">
            <a:extLst>
              <a:ext uri="{FF2B5EF4-FFF2-40B4-BE49-F238E27FC236}">
                <a16:creationId xmlns:a16="http://schemas.microsoft.com/office/drawing/2014/main" id="{9CA57FE1-6769-01BC-3A9A-8DD0D534444E}"/>
              </a:ext>
            </a:extLst>
          </p:cNvPr>
          <p:cNvSpPr txBox="1"/>
          <p:nvPr/>
        </p:nvSpPr>
        <p:spPr>
          <a:xfrm>
            <a:off x="3097879" y="10630784"/>
            <a:ext cx="5529384" cy="258591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-실사용자 중심 MVP 설계 및 구현</a:t>
            </a:r>
            <a:endParaRPr lang="en-US" altLang="ko-KR" sz="2800" dirty="0">
              <a:latin typeface="AppleSDGothicNeoM00"/>
              <a:ea typeface="AppleSDGothicNeoM00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-AZURE 기반 빠른 구축, 유연한 확장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-SERVERLESS, NO/LOW-CODE 지향</a:t>
            </a:r>
          </a:p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srgbClr val="595959"/>
                </a:solidFill>
                <a:latin typeface="AppleSDGothicNeoM00"/>
                <a:ea typeface="AppleSDGothicNeoM00"/>
                <a:cs typeface="Calibri"/>
              </a:rPr>
              <a:t>-실행력, 커뮤니케이션 중심 팀워크</a:t>
            </a:r>
          </a:p>
          <a:p>
            <a:pPr>
              <a:lnSpc>
                <a:spcPct val="150000"/>
              </a:lnSpc>
            </a:pPr>
            <a:endParaRPr lang="ko-KR" altLang="en-US" sz="28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42" name="TextBox 42">
            <a:extLst>
              <a:ext uri="{FF2B5EF4-FFF2-40B4-BE49-F238E27FC236}">
                <a16:creationId xmlns:a16="http://schemas.microsoft.com/office/drawing/2014/main" id="{58D643EC-C586-539E-2ECD-A7B191C15E79}"/>
              </a:ext>
            </a:extLst>
          </p:cNvPr>
          <p:cNvSpPr txBox="1"/>
          <p:nvPr/>
        </p:nvSpPr>
        <p:spPr>
          <a:xfrm>
            <a:off x="1612900" y="8765728"/>
            <a:ext cx="1701800" cy="54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ko-KR" altLang="en" sz="3100" b="1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팀명</a:t>
            </a:r>
            <a:endParaRPr lang="en" sz="3100" b="1" i="0" u="none" strike="noStrike" err="1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sp>
        <p:nvSpPr>
          <p:cNvPr id="43" name="TextBox 43">
            <a:extLst>
              <a:ext uri="{FF2B5EF4-FFF2-40B4-BE49-F238E27FC236}">
                <a16:creationId xmlns:a16="http://schemas.microsoft.com/office/drawing/2014/main" id="{41D45CE4-AAA4-7B04-FF94-C0654E8AF6AD}"/>
              </a:ext>
            </a:extLst>
          </p:cNvPr>
          <p:cNvSpPr txBox="1"/>
          <p:nvPr/>
        </p:nvSpPr>
        <p:spPr>
          <a:xfrm>
            <a:off x="850900" y="1130300"/>
            <a:ext cx="43180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팀 소개</a:t>
            </a:r>
            <a:endParaRPr lang="ko-KR" altLang="en" sz="8000" i="0" u="none" strike="noStrike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057200D1-E62F-6785-A240-0B4EFE55C1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271" y="4728871"/>
            <a:ext cx="8785809" cy="2249834"/>
          </a:xfrm>
          <a:prstGeom prst="rect">
            <a:avLst/>
          </a:prstGeom>
        </p:spPr>
      </p:pic>
      <p:pic>
        <p:nvPicPr>
          <p:cNvPr id="48" name="Picture 9">
            <a:extLst>
              <a:ext uri="{FF2B5EF4-FFF2-40B4-BE49-F238E27FC236}">
                <a16:creationId xmlns:a16="http://schemas.microsoft.com/office/drawing/2014/main" id="{8827F5EB-CE6C-FDEA-D345-2777707DF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7057" y="8110888"/>
            <a:ext cx="13131800" cy="25400"/>
          </a:xfrm>
          <a:prstGeom prst="rect">
            <a:avLst/>
          </a:prstGeom>
        </p:spPr>
      </p:pic>
      <p:sp>
        <p:nvSpPr>
          <p:cNvPr id="50" name="TextBox 35">
            <a:extLst>
              <a:ext uri="{FF2B5EF4-FFF2-40B4-BE49-F238E27FC236}">
                <a16:creationId xmlns:a16="http://schemas.microsoft.com/office/drawing/2014/main" id="{ECA0670F-E2DC-E9C3-BE56-91CFE51AC102}"/>
              </a:ext>
            </a:extLst>
          </p:cNvPr>
          <p:cNvSpPr txBox="1"/>
          <p:nvPr/>
        </p:nvSpPr>
        <p:spPr>
          <a:xfrm>
            <a:off x="10363394" y="7163355"/>
            <a:ext cx="3810000" cy="685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3850" b="1" dirty="0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팀원 소개</a:t>
            </a:r>
            <a:endParaRPr lang="en" sz="3850" b="1" i="0" u="none" strike="noStrike" dirty="0">
              <a:solidFill>
                <a:srgbClr val="3866D4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0" name="Picture 12">
            <a:extLst>
              <a:ext uri="{FF2B5EF4-FFF2-40B4-BE49-F238E27FC236}">
                <a16:creationId xmlns:a16="http://schemas.microsoft.com/office/drawing/2014/main" id="{6951BDB7-6619-6EDD-7BAC-01537FF163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10621572"/>
            <a:ext cx="406400" cy="406400"/>
          </a:xfrm>
          <a:prstGeom prst="rect">
            <a:avLst/>
          </a:prstGeom>
        </p:spPr>
      </p:pic>
      <p:graphicFrame>
        <p:nvGraphicFramePr>
          <p:cNvPr id="7" name="Table 19">
            <a:extLst>
              <a:ext uri="{FF2B5EF4-FFF2-40B4-BE49-F238E27FC236}">
                <a16:creationId xmlns:a16="http://schemas.microsoft.com/office/drawing/2014/main" id="{108FEF68-5F23-C8FA-7C41-D1C04F402A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509872"/>
              </p:ext>
            </p:extLst>
          </p:nvPr>
        </p:nvGraphicFramePr>
        <p:xfrm>
          <a:off x="10402918" y="8388257"/>
          <a:ext cx="12834381" cy="4315537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3193868">
                  <a:extLst>
                    <a:ext uri="{9D8B030D-6E8A-4147-A177-3AD203B41FA5}">
                      <a16:colId xmlns:a16="http://schemas.microsoft.com/office/drawing/2014/main" val="1166979056"/>
                    </a:ext>
                  </a:extLst>
                </a:gridCol>
                <a:gridCol w="9640513">
                  <a:extLst>
                    <a:ext uri="{9D8B030D-6E8A-4147-A177-3AD203B41FA5}">
                      <a16:colId xmlns:a16="http://schemas.microsoft.com/office/drawing/2014/main" val="2138309990"/>
                    </a:ext>
                  </a:extLst>
                </a:gridCol>
              </a:tblGrid>
              <a:tr h="5988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활동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572742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김동현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길 찾기 서비스 구현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지연 항공편 서비스 구현 </a:t>
                      </a:r>
                      <a:endParaRPr lang="en-US" altLang="ko-KR" sz="2800">
                        <a:effectLst/>
                        <a:latin typeface="AppleSDGothicNeoM00"/>
                        <a:ea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9112890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err="1">
                          <a:effectLst/>
                          <a:latin typeface="AppleSDGothicNeoB00"/>
                          <a:ea typeface="AppleSDGothicNeoB00"/>
                        </a:rPr>
                        <a:t>김시온</a:t>
                      </a:r>
                      <a:endParaRPr lang="ko-KR" altLang="en-US" sz="2800">
                        <a:effectLst/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파이프 라인 설계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Power BI, 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2325473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 err="1">
                          <a:effectLst/>
                          <a:latin typeface="AppleSDGothicNeoB00"/>
                          <a:ea typeface="AppleSDGothicNeoB00"/>
                        </a:rPr>
                        <a:t>박명균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Power BI, ML, UI/UX</a:t>
                      </a:r>
                      <a:endParaRPr lang="en-US" altLang="ko-KR" sz="2800">
                        <a:effectLst/>
                        <a:latin typeface="AppleSDGothicNeoM00" panose="02000503000000000000" pitchFamily="2" charset="-127"/>
                        <a:ea typeface="AppleSDGothicNeoM00" panose="02000503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164958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심형은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 ML,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서비스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기획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사용자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 </a:t>
                      </a:r>
                      <a:r>
                        <a:rPr lang="en-US" altLang="ko-KR" sz="2800" err="1">
                          <a:effectLst/>
                          <a:latin typeface="AppleSDGothicNeoM00"/>
                          <a:ea typeface="AppleSDGothicNeoM00"/>
                        </a:rPr>
                        <a:t>분석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3464708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오민석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 err="1">
                          <a:effectLst/>
                          <a:latin typeface="AppleSDGothicNeoM00"/>
                          <a:ea typeface="AppleSDGothicNeoM00"/>
                        </a:rPr>
                        <a:t>챗봇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 서비스 구현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ko-KR" altLang="en-US" sz="2800">
                          <a:effectLst/>
                          <a:latin typeface="AppleSDGothicNeoM00"/>
                          <a:ea typeface="AppleSDGothicNeoM00"/>
                        </a:rPr>
                        <a:t>테스트 및 디버깅</a:t>
                      </a:r>
                      <a:r>
                        <a:rPr lang="en-US" altLang="ko-KR" sz="2800">
                          <a:effectLst/>
                          <a:latin typeface="AppleSDGothicNeoM00"/>
                          <a:ea typeface="AppleSDGothicNeoM00"/>
                        </a:rPr>
                        <a:t>, UI/UX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7916833"/>
                  </a:ext>
                </a:extLst>
              </a:tr>
              <a:tr h="61945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ko-KR" altLang="en-US" sz="2800">
                          <a:effectLst/>
                          <a:latin typeface="AppleSDGothicNeoB00"/>
                          <a:ea typeface="AppleSDGothicNeoB00"/>
                        </a:rPr>
                        <a:t>정민철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ko-KR" altLang="en-US" sz="2800" dirty="0">
                          <a:effectLst/>
                          <a:latin typeface="AppleSDGothicNeoM00"/>
                          <a:ea typeface="AppleSDGothicNeoM00"/>
                        </a:rPr>
                        <a:t>데이터 수집</a:t>
                      </a:r>
                      <a:r>
                        <a:rPr lang="en-US" altLang="ko-KR" sz="2800" dirty="0">
                          <a:effectLst/>
                          <a:latin typeface="AppleSDGothicNeoM00"/>
                          <a:ea typeface="AppleSDGothicNeoM00"/>
                        </a:rPr>
                        <a:t>, </a:t>
                      </a:r>
                      <a:r>
                        <a:rPr lang="en-US" sz="2800" dirty="0">
                          <a:effectLst/>
                          <a:latin typeface="AppleSDGothicNeoM00"/>
                          <a:ea typeface="AppleSDGothicNeoM00"/>
                        </a:rPr>
                        <a:t>Power BI, ML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904303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EB4F177D-1168-98E0-B170-75559621F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6152" y="-3291746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13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3CC8B-DD49-BCCA-32B0-7DF77B1F2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B6424F4-AE65-624D-9310-0A4E121C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84600" y="-3784600"/>
            <a:ext cx="13716000" cy="212852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040711C-7BF7-7EB7-1624-7044B0287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97812">
            <a:off x="0" y="9804400"/>
            <a:ext cx="12319000" cy="76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C9461BC-8F4A-1760-8586-608C3FDB1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21259800" y="5600700"/>
            <a:ext cx="2514600" cy="25146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58C2CDBC-C9BE-26DE-5B9E-B608CE907630}"/>
              </a:ext>
            </a:extLst>
          </p:cNvPr>
          <p:cNvSpPr txBox="1"/>
          <p:nvPr/>
        </p:nvSpPr>
        <p:spPr>
          <a:xfrm>
            <a:off x="225866" y="3864721"/>
            <a:ext cx="16576246" cy="6019800"/>
          </a:xfrm>
          <a:prstGeom prst="rect">
            <a:avLst/>
          </a:prstGeom>
        </p:spPr>
        <p:txBody>
          <a:bodyPr lIns="0" tIns="591649" rIns="0" bIns="591649" rtlCol="0" anchor="ctr"/>
          <a:lstStyle/>
          <a:p>
            <a:pPr lvl="0" algn="l">
              <a:lnSpc>
                <a:spcPct val="78020"/>
              </a:lnSpc>
            </a:pPr>
            <a:r>
              <a:rPr lang="en" sz="9600" spc="405">
                <a:solidFill>
                  <a:srgbClr val="FFFFFF"/>
                </a:solidFill>
                <a:latin typeface="AppleSDGothicNeoB00"/>
                <a:ea typeface="AppleSDGothicNeoB00"/>
              </a:rPr>
              <a:t>1</a:t>
            </a:r>
            <a:r>
              <a:rPr lang="en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. </a:t>
            </a:r>
            <a:r>
              <a:rPr lang="ko-KR" altLang="en-US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주제 </a:t>
            </a:r>
            <a:r>
              <a:rPr lang="en-US" altLang="ko-KR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&amp; </a:t>
            </a:r>
            <a:r>
              <a:rPr lang="ko-KR" altLang="en-US" sz="9600" b="0" i="0" u="none" strike="noStrike" spc="405">
                <a:solidFill>
                  <a:srgbClr val="FFFFFF"/>
                </a:solidFill>
                <a:latin typeface="AppleSDGothicNeoB00"/>
                <a:ea typeface="AppleSDGothicNeoB00"/>
              </a:rPr>
              <a:t>필요성</a:t>
            </a:r>
            <a:endParaRPr lang="en" sz="9600" b="0" i="0" u="none" strike="noStrike" spc="405">
              <a:solidFill>
                <a:srgbClr val="FFFFFF"/>
              </a:solidFill>
              <a:latin typeface="AppleSDGothicNeoB00"/>
              <a:ea typeface="AppleSDGothicNeoB00"/>
            </a:endParaRPr>
          </a:p>
        </p:txBody>
      </p:sp>
    </p:spTree>
    <p:extLst>
      <p:ext uri="{BB962C8B-B14F-4D97-AF65-F5344CB8AC3E}">
        <p14:creationId xmlns:p14="http://schemas.microsoft.com/office/powerpoint/2010/main" val="4128323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CA541F-CEB7-839C-39B3-8177A917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>
            <a:extLst>
              <a:ext uri="{FF2B5EF4-FFF2-40B4-BE49-F238E27FC236}">
                <a16:creationId xmlns:a16="http://schemas.microsoft.com/office/drawing/2014/main" id="{7C8AE5E7-CC11-9615-B886-BB1055099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2209526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15" name="TextBox 13">
            <a:extLst>
              <a:ext uri="{FF2B5EF4-FFF2-40B4-BE49-F238E27FC236}">
                <a16:creationId xmlns:a16="http://schemas.microsoft.com/office/drawing/2014/main" id="{3505C43B-DCCF-EC81-A5E0-E28FAFAB1BDA}"/>
              </a:ext>
            </a:extLst>
          </p:cNvPr>
          <p:cNvSpPr txBox="1"/>
          <p:nvPr/>
        </p:nvSpPr>
        <p:spPr>
          <a:xfrm>
            <a:off x="963982" y="3091329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900" b="1" i="0" u="none" strike="noStrike" kern="1200" cap="none" spc="0" normalizeH="0" baseline="0" noProof="0" dirty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인천공항 활성화 필요사항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82363F4-3A43-A09C-DB1D-3FA933A3BE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39" r="-26" b="2648"/>
          <a:stretch>
            <a:fillRect/>
          </a:stretch>
        </p:blipFill>
        <p:spPr>
          <a:xfrm>
            <a:off x="1929308" y="5802012"/>
            <a:ext cx="9701261" cy="5121889"/>
          </a:xfrm>
          <a:prstGeom prst="rect">
            <a:avLst/>
          </a:prstGeom>
        </p:spPr>
      </p:pic>
      <p:sp>
        <p:nvSpPr>
          <p:cNvPr id="33" name="TextBox 19">
            <a:extLst>
              <a:ext uri="{FF2B5EF4-FFF2-40B4-BE49-F238E27FC236}">
                <a16:creationId xmlns:a16="http://schemas.microsoft.com/office/drawing/2014/main" id="{F5457EDB-03DE-3325-CB5D-315A520B7896}"/>
              </a:ext>
            </a:extLst>
          </p:cNvPr>
          <p:cNvSpPr txBox="1"/>
          <p:nvPr/>
        </p:nvSpPr>
        <p:spPr>
          <a:xfrm>
            <a:off x="850899" y="1130300"/>
            <a:ext cx="9338129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" sz="8000" b="0" i="0" u="none" strike="noStrike" kern="1200" cap="none" spc="0" normalizeH="0" baseline="0" noProof="0" dirty="0">
                <a:ln>
                  <a:noFill/>
                </a:ln>
                <a:solidFill>
                  <a:srgbClr val="3866D4"/>
                </a:solidFill>
                <a:effectLst/>
                <a:uLnTx/>
                <a:uFillTx/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650900-DE98-9C66-AF3B-1D1DCF63A0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2945" y="4840761"/>
            <a:ext cx="7830910" cy="638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0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7178BF-ADBE-F0AE-8B85-38C534FF3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92B24536-F460-EAB2-39D3-D4C406A17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713" y="2755901"/>
            <a:ext cx="10943166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0D5A78A1-883F-F790-EEFA-41D47ED98A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0581" y="3975101"/>
            <a:ext cx="10084143" cy="44214"/>
          </a:xfrm>
          <a:prstGeom prst="rect">
            <a:avLst/>
          </a:prstGeom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FAE15922-04A9-E370-DDD1-F4681AEEE723}"/>
              </a:ext>
            </a:extLst>
          </p:cNvPr>
          <p:cNvSpPr txBox="1"/>
          <p:nvPr/>
        </p:nvSpPr>
        <p:spPr>
          <a:xfrm>
            <a:off x="12983795" y="3091328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 dirty="0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2-way 분석: 군집화 </a:t>
            </a:r>
            <a:r>
              <a:rPr lang="ko-KR" altLang="en-US" sz="3900" b="1" dirty="0" err="1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vs</a:t>
            </a:r>
            <a:r>
              <a:rPr lang="ko-KR" altLang="en-US" sz="3900" b="1" dirty="0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개인화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C3317CE-66F1-1003-43EB-71C37203ABFD}"/>
              </a:ext>
            </a:extLst>
          </p:cNvPr>
          <p:cNvSpPr txBox="1"/>
          <p:nvPr/>
        </p:nvSpPr>
        <p:spPr>
          <a:xfrm>
            <a:off x="850900" y="1130300"/>
            <a:ext cx="5295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 dirty="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  <a:endParaRPr lang="ko-KR" altLang="en" sz="8000" i="0" u="none" strike="noStrike" dirty="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952AFB8F-2967-7808-93DC-4F8A8AEDA4DA}"/>
              </a:ext>
            </a:extLst>
          </p:cNvPr>
          <p:cNvSpPr txBox="1"/>
          <p:nvPr/>
        </p:nvSpPr>
        <p:spPr>
          <a:xfrm>
            <a:off x="13370212" y="8082375"/>
            <a:ext cx="9487134" cy="4633293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군집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화: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비슷한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사용자들끼리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그룹핑</a:t>
            </a:r>
            <a:endParaRPr lang="en-US" altLang="ko-KR" sz="3200" dirty="0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그룹을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대표하는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특징은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무엇일까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어떤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요인이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그룹을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구분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짓는데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결정적인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역할을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할까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/>
              <a:ea typeface="AppleSDGothicNeoM00"/>
              <a:cs typeface="Calibri"/>
            </a:endParaRP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빠른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MVP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구상의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초기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단계에서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먼저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적용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.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endParaRPr lang="en-US" altLang="ko-KR" sz="2400" dirty="0">
              <a:solidFill>
                <a:srgbClr val="000000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16199"/>
              </a:lnSpc>
            </a:pP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개인화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: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개별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사용자들을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위한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맞춤</a:t>
            </a:r>
            <a:r>
              <a:rPr lang="en-US" altLang="ko-KR" sz="3200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3200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서비스</a:t>
            </a:r>
            <a:endParaRPr lang="en-US" altLang="ko-KR" sz="3200" dirty="0">
              <a:solidFill>
                <a:srgbClr val="3866D4"/>
              </a:solidFill>
              <a:latin typeface="AppleSDGothicNeoM00"/>
              <a:ea typeface="AppleSDGothicNeoM00"/>
              <a:cs typeface="Calibri"/>
            </a:endParaRPr>
          </a:p>
          <a:p>
            <a:pPr marL="342900" indent="-342900">
              <a:lnSpc>
                <a:spcPct val="116199"/>
              </a:lnSpc>
              <a:buFont typeface="Calibri"/>
              <a:buChar char="-"/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성별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연령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성격유형에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딱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맞는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활동을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예측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/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추천해줄수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있을까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</a:p>
          <a:p>
            <a:pPr marL="342900" indent="-342900">
              <a:lnSpc>
                <a:spcPct val="116199"/>
              </a:lnSpc>
              <a:buFont typeface="Calibri"/>
              <a:buChar char="-"/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사용자의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어떤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특성이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활동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예측에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결정적인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역할을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할까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?</a:t>
            </a:r>
          </a:p>
          <a:p>
            <a:pPr marL="342900" indent="-342900">
              <a:lnSpc>
                <a:spcPct val="116199"/>
              </a:lnSpc>
              <a:buFont typeface="Calibri"/>
              <a:buChar char="-"/>
            </a:pP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서비스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피드백이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축적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되면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사용자별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개인화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,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차별화로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성숙한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서비스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제공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ppleSDGothicNeoM00"/>
                <a:ea typeface="AppleSDGothicNeoM00"/>
                <a:cs typeface="Calibri"/>
              </a:rPr>
              <a:t>.</a:t>
            </a:r>
          </a:p>
          <a:p>
            <a:pPr marL="457200" indent="-457200">
              <a:lnSpc>
                <a:spcPct val="116199"/>
              </a:lnSpc>
              <a:buFont typeface="Calibri"/>
              <a:buChar char="-"/>
            </a:pP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874BE71F-3038-591E-338E-73179840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68" y="2753583"/>
            <a:ext cx="11814023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sp>
        <p:nvSpPr>
          <p:cNvPr id="28" name="TextBox 13">
            <a:extLst>
              <a:ext uri="{FF2B5EF4-FFF2-40B4-BE49-F238E27FC236}">
                <a16:creationId xmlns:a16="http://schemas.microsoft.com/office/drawing/2014/main" id="{31FFF825-3C85-7A1A-EC58-A304EEB7AD33}"/>
              </a:ext>
            </a:extLst>
          </p:cNvPr>
          <p:cNvSpPr txBox="1"/>
          <p:nvPr/>
        </p:nvSpPr>
        <p:spPr>
          <a:xfrm>
            <a:off x="1036250" y="3107154"/>
            <a:ext cx="8783751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900" b="1" dirty="0">
                <a:solidFill>
                  <a:srgbClr val="3866D4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사용자 특성 분석을 위한 설문 진행</a:t>
            </a: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A0E9E570-656E-CF81-7EEE-525B181F483B}"/>
              </a:ext>
            </a:extLst>
          </p:cNvPr>
          <p:cNvSpPr txBox="1"/>
          <p:nvPr/>
        </p:nvSpPr>
        <p:spPr>
          <a:xfrm>
            <a:off x="1823892" y="9360893"/>
            <a:ext cx="8917352" cy="32316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&lt;문항 구성&gt;</a:t>
            </a:r>
            <a:endParaRPr lang="ko-KR" altLang="en-US" sz="24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성별, 연령, 성격유형</a:t>
            </a:r>
            <a:endParaRPr lang="ko-KR" altLang="en-US" sz="24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- 공항 이용 목적, 빈도, 동행자, 목적지, 계절</a:t>
            </a:r>
            <a:endParaRPr lang="ko-KR" altLang="en-US" sz="24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탑승 몇 시간 전 도착, 주로 하는 일(쇼핑, 식사, 카페 등)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 - 주차장, 안내센터 이용 빈도, 텍스트 </a:t>
            </a:r>
            <a:r>
              <a:rPr lang="ko-KR" altLang="en-US" sz="2400" dirty="0" err="1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vs</a:t>
            </a:r>
            <a:r>
              <a:rPr lang="ko-KR" altLang="en-US" sz="24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  <a:cs typeface="Calibri"/>
              </a:rPr>
              <a:t> 시각자료 선호도</a:t>
            </a:r>
          </a:p>
          <a:p>
            <a:endParaRPr lang="ko-KR" altLang="en-US" sz="2400" dirty="0">
              <a:solidFill>
                <a:srgbClr val="595959"/>
              </a:solidFill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04951C-2C83-26EA-6F8C-109F1E5F9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8022" y="4351822"/>
            <a:ext cx="5023488" cy="33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B35CA1-9739-CAD5-A23C-49766E25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892" y="4396036"/>
            <a:ext cx="8331914" cy="463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 descr="Google Forms | Lane Community College">
            <a:extLst>
              <a:ext uri="{FF2B5EF4-FFF2-40B4-BE49-F238E27FC236}">
                <a16:creationId xmlns:a16="http://schemas.microsoft.com/office/drawing/2014/main" id="{9711079A-D55F-78E5-4A07-FA78D4288D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9943" y="900934"/>
            <a:ext cx="1456707" cy="1436915"/>
          </a:xfrm>
          <a:prstGeom prst="rect">
            <a:avLst/>
          </a:prstGeom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8D125E7E-280F-B60B-30B9-8B6ADD27E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52" y="3922547"/>
            <a:ext cx="10522668" cy="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26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A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2755900"/>
            <a:ext cx="10943166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68" y="3975100"/>
            <a:ext cx="10084143" cy="44214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963982" y="3091329"/>
            <a:ext cx="9674400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sz="390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클러스터별 사용자 특성 분석</a:t>
            </a:r>
            <a:r>
              <a:rPr lang="ko-KR" altLang="en-US" sz="390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sz="390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(</a:t>
            </a:r>
            <a:r>
              <a:rPr lang="en-US" altLang="ko-KR" sz="390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K-means, k</a:t>
            </a:r>
            <a:r>
              <a:rPr lang="ko-KR" sz="390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=3)</a:t>
            </a:r>
            <a:endParaRPr lang="en-US" sz="3900" b="1" dirty="0"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50900" y="1130300"/>
            <a:ext cx="52959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" sz="8000" dirty="0">
                <a:solidFill>
                  <a:srgbClr val="3866D4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  <a:cs typeface="Calibri"/>
              </a:rPr>
              <a:t>사용자 분석</a:t>
            </a:r>
            <a:endParaRPr lang="ko-KR" altLang="en" sz="8000" i="0" u="none" strike="noStrike" dirty="0">
              <a:solidFill>
                <a:srgbClr val="3866D4"/>
              </a:solidFill>
              <a:latin typeface="AppleSDGothicNeoB00" panose="02000503000000000000" pitchFamily="2" charset="-127"/>
              <a:ea typeface="AppleSDGothicNeoB00" panose="02000503000000000000" pitchFamily="2" charset="-127"/>
              <a:cs typeface="Calibri"/>
            </a:endParaRPr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AF05B9B3-D81C-31ED-49C3-7FA3779E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874" y="2756750"/>
            <a:ext cx="11795880" cy="10350500"/>
          </a:xfrm>
          <a:prstGeom prst="rect">
            <a:avLst/>
          </a:prstGeom>
          <a:effectLst>
            <a:outerShdw blurRad="50800" dist="38100" dir="2700000">
              <a:srgbClr val="000000">
                <a:alpha val="40000"/>
              </a:srgbClr>
            </a:outerShdw>
          </a:effec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EB09D1FD-1CE0-D4A8-662B-3A0327AC1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19742" y="3994092"/>
            <a:ext cx="10084143" cy="44214"/>
          </a:xfrm>
          <a:prstGeom prst="rect">
            <a:avLst/>
          </a:prstGeom>
        </p:spPr>
      </p:pic>
      <p:sp>
        <p:nvSpPr>
          <p:cNvPr id="24" name="TextBox 13">
            <a:extLst>
              <a:ext uri="{FF2B5EF4-FFF2-40B4-BE49-F238E27FC236}">
                <a16:creationId xmlns:a16="http://schemas.microsoft.com/office/drawing/2014/main" id="{4428C28C-6DF0-B875-F7A7-8FB36FCD2E7A}"/>
              </a:ext>
            </a:extLst>
          </p:cNvPr>
          <p:cNvSpPr txBox="1"/>
          <p:nvPr/>
        </p:nvSpPr>
        <p:spPr>
          <a:xfrm>
            <a:off x="12324449" y="3092392"/>
            <a:ext cx="11061869" cy="66698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116199"/>
              </a:lnSpc>
            </a:pPr>
            <a:r>
              <a:rPr lang="ko-KR" altLang="en-US" sz="385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사용자 니즈 예측 (</a:t>
            </a:r>
            <a:r>
              <a:rPr lang="ko-KR" altLang="en-US" sz="3850" b="1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Two-Class</a:t>
            </a:r>
            <a:r>
              <a:rPr lang="ko-KR" altLang="en-US" sz="385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3850" b="1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Boosted</a:t>
            </a:r>
            <a:r>
              <a:rPr lang="ko-KR" altLang="en-US" sz="385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</a:t>
            </a:r>
            <a:r>
              <a:rPr lang="ko-KR" altLang="en-US" sz="3850" b="1" dirty="0" err="1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Decision</a:t>
            </a:r>
            <a:r>
              <a:rPr lang="ko-KR" altLang="en-US" sz="3850" b="1" dirty="0">
                <a:solidFill>
                  <a:srgbClr val="3866D4"/>
                </a:solidFill>
                <a:latin typeface="AppleSDGothicNeoM00"/>
                <a:ea typeface="AppleSDGothicNeoM00"/>
                <a:cs typeface="Calibri"/>
              </a:rPr>
              <a:t> Tree)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4ACB5C0B-152A-1DAF-7737-F4D5BE9C1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92287"/>
              </p:ext>
            </p:extLst>
          </p:nvPr>
        </p:nvGraphicFramePr>
        <p:xfrm>
          <a:off x="1539201" y="8552216"/>
          <a:ext cx="8960016" cy="414733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880671">
                  <a:extLst>
                    <a:ext uri="{9D8B030D-6E8A-4147-A177-3AD203B41FA5}">
                      <a16:colId xmlns:a16="http://schemas.microsoft.com/office/drawing/2014/main" val="3019325353"/>
                    </a:ext>
                  </a:extLst>
                </a:gridCol>
                <a:gridCol w="5079345">
                  <a:extLst>
                    <a:ext uri="{9D8B030D-6E8A-4147-A177-3AD203B41FA5}">
                      <a16:colId xmlns:a16="http://schemas.microsoft.com/office/drawing/2014/main" val="3652495449"/>
                    </a:ext>
                  </a:extLst>
                </a:gridCol>
              </a:tblGrid>
              <a:tr h="441206">
                <a:tc>
                  <a:txBody>
                    <a:bodyPr/>
                    <a:lstStyle/>
                    <a:p>
                      <a:pPr algn="ctr"/>
                      <a:r>
                        <a:rPr lang="ko-KR">
                          <a:latin typeface="AppleSDGothicNeoB00"/>
                          <a:ea typeface="AppleSDGothicNeoB00"/>
                        </a:rPr>
                        <a:t>구분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>
                          <a:latin typeface="AppleSDGothicNeoB00"/>
                          <a:ea typeface="AppleSDGothicNeoB00"/>
                        </a:rPr>
                        <a:t>특성</a:t>
                      </a:r>
                      <a:endParaRPr 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460664"/>
                  </a:ext>
                </a:extLst>
              </a:tr>
              <a:tr h="129840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ko-KR" err="1">
                          <a:latin typeface="AppleSDGothicNeoB00"/>
                          <a:ea typeface="AppleSDGothicNeoB00"/>
                        </a:rPr>
                        <a:t>Cluster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0</a:t>
                      </a:r>
                      <a:endParaRPr lang="ko-KR" altLang="en-US"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en-US" err="1">
                          <a:latin typeface="AppleSDGothicNeoM00"/>
                        </a:rPr>
                        <a:t>남성</a:t>
                      </a:r>
                      <a:r>
                        <a:rPr lang="en-US">
                          <a:latin typeface="AppleSDGothicNeoM00"/>
                        </a:rPr>
                        <a:t> 100%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en-US" err="1">
                          <a:latin typeface="AppleSDGothicNeoM00"/>
                        </a:rPr>
                        <a:t>직장동료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en-US" err="1">
                          <a:latin typeface="AppleSDGothicNeoM00"/>
                        </a:rPr>
                        <a:t>동행</a:t>
                      </a:r>
                      <a:r>
                        <a:rPr lang="en-US">
                          <a:latin typeface="AppleSDGothicNeoM00"/>
                        </a:rPr>
                        <a:t> 23%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출장</a:t>
                      </a:r>
                      <a:r>
                        <a:rPr lang="en-US">
                          <a:latin typeface="AppleSDGothicNeoM00"/>
                        </a:rPr>
                        <a:t>, </a:t>
                      </a:r>
                      <a:r>
                        <a:rPr lang="ko-KR">
                          <a:latin typeface="AppleSDGothicNeoM00"/>
                        </a:rPr>
                        <a:t>환승</a:t>
                      </a:r>
                      <a:r>
                        <a:rPr lang="en-US">
                          <a:latin typeface="AppleSDGothicNeoM00"/>
                        </a:rPr>
                        <a:t> 58%</a:t>
                      </a:r>
                      <a:endParaRPr lang="ko-KR" alt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주차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사용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최다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7402980"/>
                  </a:ext>
                </a:extLst>
              </a:tr>
              <a:tr h="10715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Cluster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1</a:t>
                      </a:r>
                      <a:endParaRPr lang="en-US" altLang="ko-KR" sz="2200" u="none" strike="noStrike" noProof="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en-US" err="1">
                          <a:latin typeface="AppleSDGothicNeoM00"/>
                        </a:rPr>
                        <a:t>여성</a:t>
                      </a:r>
                      <a:r>
                        <a:rPr lang="en-US">
                          <a:latin typeface="AppleSDGothicNeoM00"/>
                        </a:rPr>
                        <a:t> 100%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가족, 친구/연인 동행</a:t>
                      </a:r>
                      <a:r>
                        <a:rPr lang="en-US">
                          <a:latin typeface="AppleSDGothicNeoM00"/>
                        </a:rPr>
                        <a:t> 42%</a:t>
                      </a:r>
                      <a:endParaRPr lang="en-US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유럽권</a:t>
                      </a:r>
                      <a:r>
                        <a:rPr lang="en-US">
                          <a:latin typeface="AppleSDGothicNeoM00"/>
                        </a:rPr>
                        <a:t> 29%</a:t>
                      </a:r>
                      <a:endParaRPr lang="en-US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4573057"/>
                  </a:ext>
                </a:extLst>
              </a:tr>
              <a:tr h="133622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AppleSDGothicNeoB00"/>
                        </a:rPr>
                        <a:t>Cluster</a:t>
                      </a:r>
                      <a:r>
                        <a:rPr lang="ko-KR">
                          <a:latin typeface="AppleSDGothicNeoB00"/>
                          <a:ea typeface="AppleSDGothicNeoB00"/>
                        </a:rPr>
                        <a:t> 2</a:t>
                      </a:r>
                      <a:endParaRPr lang="en-US" altLang="ko-KR" sz="2200" u="none" strike="noStrike" noProof="0">
                        <a:solidFill>
                          <a:srgbClr val="000000"/>
                        </a:solidFill>
                        <a:latin typeface="AppleSDGothicNeoB00"/>
                        <a:ea typeface="AppleSDGothicNeoB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여행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목적</a:t>
                      </a:r>
                      <a:r>
                        <a:rPr lang="en-US">
                          <a:latin typeface="AppleSDGothicNeoM00"/>
                        </a:rPr>
                        <a:t> 98%</a:t>
                      </a:r>
                      <a:endParaRPr lang="en-US" altLang="ko-KR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 err="1">
                          <a:latin typeface="AppleSDGothicNeoM00"/>
                        </a:rPr>
                        <a:t>남:여</a:t>
                      </a:r>
                      <a:r>
                        <a:rPr lang="en-US">
                          <a:latin typeface="AppleSDGothicNeoM00"/>
                        </a:rPr>
                        <a:t> 7:3</a:t>
                      </a:r>
                      <a:endParaRPr 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친구</a:t>
                      </a:r>
                      <a:r>
                        <a:rPr lang="en-US">
                          <a:latin typeface="AppleSDGothicNeoM00"/>
                        </a:rPr>
                        <a:t>/</a:t>
                      </a:r>
                      <a:r>
                        <a:rPr lang="ko-KR">
                          <a:latin typeface="AppleSDGothicNeoM00"/>
                        </a:rPr>
                        <a:t>연인</a:t>
                      </a:r>
                      <a:r>
                        <a:rPr lang="en-US">
                          <a:latin typeface="AppleSDGothicNeoM00"/>
                        </a:rPr>
                        <a:t> </a:t>
                      </a:r>
                      <a:r>
                        <a:rPr lang="ko-KR">
                          <a:latin typeface="AppleSDGothicNeoM00"/>
                        </a:rPr>
                        <a:t>동행</a:t>
                      </a:r>
                      <a:r>
                        <a:rPr lang="en-US">
                          <a:latin typeface="AppleSDGothicNeoM00"/>
                        </a:rPr>
                        <a:t> 56%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latin typeface="AppleSDGothicNeoM00"/>
                        </a:rPr>
                        <a:t>• </a:t>
                      </a:r>
                      <a:r>
                        <a:rPr lang="ko-KR">
                          <a:latin typeface="AppleSDGothicNeoM00"/>
                        </a:rPr>
                        <a:t>동북아</a:t>
                      </a:r>
                      <a:r>
                        <a:rPr lang="en-US">
                          <a:latin typeface="AppleSDGothicNeoM00"/>
                        </a:rPr>
                        <a:t> 58%</a:t>
                      </a:r>
                      <a:endParaRPr lang="ko-KR" altLang="en-US" sz="2200" u="none" strike="noStrike" noProof="0">
                        <a:solidFill>
                          <a:srgbClr val="000000"/>
                        </a:solidFill>
                        <a:latin typeface="AppleSDGothicNeoM00"/>
                        <a:ea typeface="AppleSDGothicNeoM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339154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76B2756-FF3E-1CA7-E723-E66AB71FDD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4" t="5473" b="5970"/>
          <a:stretch>
            <a:fillRect/>
          </a:stretch>
        </p:blipFill>
        <p:spPr>
          <a:xfrm>
            <a:off x="3394267" y="4389590"/>
            <a:ext cx="5334004" cy="3684205"/>
          </a:xfrm>
          <a:prstGeom prst="rect">
            <a:avLst/>
          </a:prstGeom>
        </p:spPr>
      </p:pic>
      <p:sp>
        <p:nvSpPr>
          <p:cNvPr id="9" name="TextBox 25">
            <a:extLst>
              <a:ext uri="{FF2B5EF4-FFF2-40B4-BE49-F238E27FC236}">
                <a16:creationId xmlns:a16="http://schemas.microsoft.com/office/drawing/2014/main" id="{DAAB9546-125B-8DB2-EA07-14A2C29DF9D8}"/>
              </a:ext>
            </a:extLst>
          </p:cNvPr>
          <p:cNvSpPr txBox="1"/>
          <p:nvPr/>
        </p:nvSpPr>
        <p:spPr>
          <a:xfrm>
            <a:off x="12616623" y="10069397"/>
            <a:ext cx="9601668" cy="2201308"/>
          </a:xfrm>
          <a:prstGeom prst="rect">
            <a:avLst/>
          </a:prstGeom>
        </p:spPr>
        <p:txBody>
          <a:bodyPr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6199"/>
              </a:lnSpc>
            </a:pPr>
            <a:r>
              <a:rPr lang="ko-KR" altLang="en-US" sz="30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"사용자의 성별, 연령, 성격, 여행 특성에 따라</a:t>
            </a:r>
            <a:endParaRPr lang="en-US" altLang="ko-KR" sz="3000" dirty="0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  <a:p>
            <a:pPr algn="ctr">
              <a:lnSpc>
                <a:spcPct val="116199"/>
              </a:lnSpc>
            </a:pPr>
            <a:r>
              <a:rPr lang="ko-KR" altLang="en-US" sz="3000" dirty="0">
                <a:solidFill>
                  <a:srgbClr val="59595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공항 대기 시간에 무엇을 할 지 예측하는 분류 모델 고도화"</a:t>
            </a:r>
            <a:endParaRPr lang="ko-KR" sz="3000" dirty="0">
              <a:latin typeface="AppleSDGothicNeoM00" panose="02000503000000000000" pitchFamily="2" charset="-127"/>
              <a:ea typeface="AppleSDGothicNeoM00" panose="02000503000000000000" pitchFamily="2" charset="-127"/>
              <a:cs typeface="Calibri"/>
            </a:endParaRPr>
          </a:p>
        </p:txBody>
      </p:sp>
      <p:pic>
        <p:nvPicPr>
          <p:cNvPr id="15" name="Picture 14" descr="Azure Machine Learning - Remote (Web) - Visual Studio Marketplace">
            <a:extLst>
              <a:ext uri="{FF2B5EF4-FFF2-40B4-BE49-F238E27FC236}">
                <a16:creationId xmlns:a16="http://schemas.microsoft.com/office/drawing/2014/main" id="{9B162E81-AF72-85E8-EC01-4F6A492F4E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137" y="1280552"/>
            <a:ext cx="1000125" cy="109537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3926912-A128-EF30-F410-5A0D6214A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1277" y="5257506"/>
            <a:ext cx="3988711" cy="431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84BC06-B15D-FEBF-D706-0D3FE060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143" y="5501211"/>
            <a:ext cx="5342742" cy="371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2A6A7C83F83934EB083090B025DC700" ma:contentTypeVersion="10" ma:contentTypeDescription="새 문서를 만듭니다." ma:contentTypeScope="" ma:versionID="0afd5c912bd73f812512d2c8bea0fab6">
  <xsd:schema xmlns:xsd="http://www.w3.org/2001/XMLSchema" xmlns:xs="http://www.w3.org/2001/XMLSchema" xmlns:p="http://schemas.microsoft.com/office/2006/metadata/properties" xmlns:ns2="86defd0c-5b97-4abb-a71e-7c2ce2422d16" targetNamespace="http://schemas.microsoft.com/office/2006/metadata/properties" ma:root="true" ma:fieldsID="703302a04b55eb34a6b77bba77419d26" ns2:_="">
    <xsd:import namespace="86defd0c-5b97-4abb-a71e-7c2ce2422d1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defd0c-5b97-4abb-a71e-7c2ce2422d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defd0c-5b97-4abb-a71e-7c2ce2422d1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D93D262-59EE-47EA-A237-9E9D7134583B}">
  <ds:schemaRefs>
    <ds:schemaRef ds:uri="86defd0c-5b97-4abb-a71e-7c2ce2422d1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9F5483-812D-4273-915B-F00082CE4ACF}">
  <ds:schemaRefs>
    <ds:schemaRef ds:uri="86defd0c-5b97-4abb-a71e-7c2ce2422d1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15E93FF-3F79-4C00-950B-8E674E35CFD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2586</TotalTime>
  <Words>2747</Words>
  <Application>Microsoft Office PowerPoint</Application>
  <PresentationFormat>사용자 지정</PresentationFormat>
  <Paragraphs>421</Paragraphs>
  <Slides>29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AppleSDGothicNeoB00</vt:lpstr>
      <vt:lpstr>Calibri</vt:lpstr>
      <vt:lpstr>Arial</vt:lpstr>
      <vt:lpstr>Wingdings</vt:lpstr>
      <vt:lpstr>Noto Sans KR</vt:lpstr>
      <vt:lpstr>AppleSDGothicNeoM00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민철 정</cp:lastModifiedBy>
  <cp:revision>1</cp:revision>
  <dcterms:created xsi:type="dcterms:W3CDTF">2006-08-16T00:00:00Z</dcterms:created>
  <dcterms:modified xsi:type="dcterms:W3CDTF">2025-12-30T08:12:53Z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0x010100A2A6A7C83F83934EB083090B025DC700</vt:lpwstr>
  </property>
  <property fmtid="{D5CDD505-2E9C-101B-9397-08002B2CF9AE}" pid="3" name="MediaServiceImageTags">
    <vt:lpwstr/>
  </property>
</Properties>
</file>